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21"/>
  </p:notesMasterIdLst>
  <p:sldIdLst>
    <p:sldId id="267" r:id="rId5"/>
    <p:sldId id="257" r:id="rId6"/>
    <p:sldId id="269" r:id="rId7"/>
    <p:sldId id="270" r:id="rId8"/>
    <p:sldId id="271" r:id="rId9"/>
    <p:sldId id="268" r:id="rId10"/>
    <p:sldId id="283" r:id="rId11"/>
    <p:sldId id="275" r:id="rId12"/>
    <p:sldId id="284" r:id="rId13"/>
    <p:sldId id="276" r:id="rId14"/>
    <p:sldId id="278" r:id="rId15"/>
    <p:sldId id="279" r:id="rId16"/>
    <p:sldId id="280" r:id="rId17"/>
    <p:sldId id="282" r:id="rId18"/>
    <p:sldId id="281" r:id="rId19"/>
    <p:sldId id="266" r:id="rId20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D7E0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rednji slog 2 – poudarek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rednji slog 2 – poudarek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Srednji slog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rez sloga, brez mrež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9" autoAdjust="0"/>
    <p:restoredTop sz="82829" autoAdjust="0"/>
  </p:normalViewPr>
  <p:slideViewPr>
    <p:cSldViewPr snapToGrid="0">
      <p:cViewPr>
        <p:scale>
          <a:sx n="88" d="100"/>
          <a:sy n="88" d="100"/>
        </p:scale>
        <p:origin x="333" y="5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o Bombač" userId="2d9f481b-f71e-4290-b9bb-ce9187524b17" providerId="ADAL" clId="{20C92D02-9F5E-4695-B095-2B7AACE5CF2A}"/>
    <pc:docChg chg="undo custSel modSld">
      <pc:chgData name="Marko Bombač" userId="2d9f481b-f71e-4290-b9bb-ce9187524b17" providerId="ADAL" clId="{20C92D02-9F5E-4695-B095-2B7AACE5CF2A}" dt="2026-09-20T19:21:53.025" v="12" actId="1076"/>
      <pc:docMkLst>
        <pc:docMk/>
      </pc:docMkLst>
      <pc:sldChg chg="addSp delSp modSp mod">
        <pc:chgData name="Marko Bombač" userId="2d9f481b-f71e-4290-b9bb-ce9187524b17" providerId="ADAL" clId="{20C92D02-9F5E-4695-B095-2B7AACE5CF2A}" dt="2026-09-20T19:21:53.025" v="12" actId="1076"/>
        <pc:sldMkLst>
          <pc:docMk/>
          <pc:sldMk cId="3410315171" sldId="268"/>
        </pc:sldMkLst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13" creationId="{DEFE4EFE-154C-BCBB-6A74-8F008145864C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14" creationId="{165BE9D9-29A3-CFE3-D416-BB76DB55780A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15" creationId="{BD87152E-93B0-34F4-DA47-28DE59A7C5E6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17" creationId="{B186585D-A55A-AE69-1693-629BB1274DAF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18" creationId="{6BCBE75B-96A6-88EB-7D89-75658B368C52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21" creationId="{EAF04796-0899-45A3-7FCA-10E9A85AFC7F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22" creationId="{7371E1DA-9248-62AD-EF57-51A28CDBF1B1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24" creationId="{C818B239-A0E9-9CE6-03F9-70870FC34329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25" creationId="{3C774A8F-9A27-79BB-5031-72A0A27A4C66}"/>
          </ac:spMkLst>
        </pc:spChg>
        <pc:spChg chg="mod">
          <ac:chgData name="Marko Bombač" userId="2d9f481b-f71e-4290-b9bb-ce9187524b17" providerId="ADAL" clId="{20C92D02-9F5E-4695-B095-2B7AACE5CF2A}" dt="2026-09-20T19:15:38.252" v="0"/>
          <ac:spMkLst>
            <pc:docMk/>
            <pc:sldMk cId="3410315171" sldId="268"/>
            <ac:spMk id="26" creationId="{7A163A20-DA19-E6D2-0EA9-1AF59A1488C0}"/>
          </ac:spMkLst>
        </pc:spChg>
        <pc:spChg chg="add del">
          <ac:chgData name="Marko Bombač" userId="2d9f481b-f71e-4290-b9bb-ce9187524b17" providerId="ADAL" clId="{20C92D02-9F5E-4695-B095-2B7AACE5CF2A}" dt="2026-09-20T19:21:42.575" v="11" actId="478"/>
          <ac:spMkLst>
            <pc:docMk/>
            <pc:sldMk cId="3410315171" sldId="268"/>
            <ac:spMk id="27" creationId="{6400DF9F-3AF4-4AB2-4F2B-1D1156D0D8D4}"/>
          </ac:spMkLst>
        </pc:spChg>
        <pc:grpChg chg="mod">
          <ac:chgData name="Marko Bombač" userId="2d9f481b-f71e-4290-b9bb-ce9187524b17" providerId="ADAL" clId="{20C92D02-9F5E-4695-B095-2B7AACE5CF2A}" dt="2026-09-20T19:15:52.684" v="4" actId="14100"/>
          <ac:grpSpMkLst>
            <pc:docMk/>
            <pc:sldMk cId="3410315171" sldId="268"/>
            <ac:grpSpMk id="10" creationId="{2DF8F6C6-69E0-0917-EC10-A92D7799227A}"/>
          </ac:grpSpMkLst>
        </pc:grpChg>
        <pc:picChg chg="add del">
          <ac:chgData name="Marko Bombač" userId="2d9f481b-f71e-4290-b9bb-ce9187524b17" providerId="ADAL" clId="{20C92D02-9F5E-4695-B095-2B7AACE5CF2A}" dt="2026-09-20T19:15:52.258" v="3" actId="478"/>
          <ac:picMkLst>
            <pc:docMk/>
            <pc:sldMk cId="3410315171" sldId="268"/>
            <ac:picMk id="3" creationId="{72ABEAC1-1944-9203-F81D-E0C274397ACD}"/>
          </ac:picMkLst>
        </pc:picChg>
        <pc:picChg chg="mod">
          <ac:chgData name="Marko Bombač" userId="2d9f481b-f71e-4290-b9bb-ce9187524b17" providerId="ADAL" clId="{20C92D02-9F5E-4695-B095-2B7AACE5CF2A}" dt="2026-09-20T19:17:43.154" v="5" actId="1076"/>
          <ac:picMkLst>
            <pc:docMk/>
            <pc:sldMk cId="3410315171" sldId="268"/>
            <ac:picMk id="8" creationId="{D4562CB7-FCB2-67E5-3D7F-053C20BCB654}"/>
          </ac:picMkLst>
        </pc:picChg>
        <pc:picChg chg="add mod">
          <ac:chgData name="Marko Bombač" userId="2d9f481b-f71e-4290-b9bb-ce9187524b17" providerId="ADAL" clId="{20C92D02-9F5E-4695-B095-2B7AACE5CF2A}" dt="2026-09-20T19:21:53.025" v="12" actId="1076"/>
          <ac:picMkLst>
            <pc:docMk/>
            <pc:sldMk cId="3410315171" sldId="268"/>
            <ac:picMk id="29" creationId="{C0623B09-BA48-6939-B05C-CF50F8BD6B7A}"/>
          </ac:picMkLst>
        </pc:picChg>
      </pc:sldChg>
    </pc:docChg>
  </pc:docChgLst>
</pc:chgInfo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borza.sharepoint.com/10_kabinet_uprave/03_Dogodki%20in%20marketing/Plan%20aktivnosti_%20dogodki%20sept-dec%202026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Pension assets</c:v>
                </c:pt>
              </c:strCache>
            </c:strRef>
          </c:tx>
          <c:spPr>
            <a:solidFill>
              <a:srgbClr val="2D6CDF"/>
            </a:solidFill>
            <a:ln w="0">
              <a:noFill/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136%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1"/>
              <c:separator>; 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10B5-4DAF-A98D-BDA126206D37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30%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1"/>
              <c:separator>; 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10B5-4DAF-A98D-BDA126206D3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19%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1"/>
              <c:separator>; 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10B5-4DAF-A98D-BDA126206D3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6%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1"/>
              <c:separator>; 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980F-47DA-960F-30A60A015AE8}"/>
                </c:ext>
              </c:extLst>
            </c:dLbl>
            <c:numFmt formatCode="0.0\%" sourceLinked="0"/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categories</c:f>
              <c:strCache>
                <c:ptCount val="4"/>
                <c:pt idx="0">
                  <c:v>Sweden</c:v>
                </c:pt>
                <c:pt idx="1">
                  <c:v>Croatia</c:v>
                </c:pt>
                <c:pt idx="2">
                  <c:v>North Macedonia</c:v>
                </c:pt>
                <c:pt idx="3">
                  <c:v>Slovenia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4"/>
                <c:pt idx="0">
                  <c:v>136</c:v>
                </c:pt>
                <c:pt idx="1">
                  <c:v>30.3</c:v>
                </c:pt>
                <c:pt idx="2">
                  <c:v>18.5</c:v>
                </c:pt>
                <c:pt idx="3">
                  <c:v>7.1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80F-47DA-960F-30A60A015A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56036"/>
        <c:axId val="64134552"/>
      </c:barChart>
      <c:catAx>
        <c:axId val="62560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low"/>
        <c:spPr>
          <a:ln w="12600">
            <a:solidFill>
              <a:srgbClr val="888888"/>
            </a:solidFill>
            <a:round/>
          </a:ln>
        </c:spPr>
        <c:crossAx val="64134552"/>
        <c:crosses val="autoZero"/>
        <c:auto val="1"/>
        <c:lblAlgn val="ctr"/>
        <c:lblOffset val="100"/>
        <c:noMultiLvlLbl val="0"/>
      </c:catAx>
      <c:valAx>
        <c:axId val="64134552"/>
        <c:scaling>
          <c:orientation val="minMax"/>
          <c:max val="150"/>
          <c:min val="0"/>
        </c:scaling>
        <c:delete val="0"/>
        <c:axPos val="l"/>
        <c:majorGridlines>
          <c:spPr>
            <a:ln w="12600">
              <a:solidFill>
                <a:srgbClr val="D9E2EC"/>
              </a:solidFill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600">
            <a:solidFill>
              <a:srgbClr val="888888"/>
            </a:solidFill>
            <a:round/>
          </a:ln>
        </c:spPr>
        <c:crossAx val="6256036"/>
        <c:crosses val="autoZero"/>
        <c:crossBetween val="between"/>
        <c:majorUnit val="25"/>
      </c:valAx>
      <c:spPr>
        <a:solidFill>
          <a:srgbClr val="FFFFFF"/>
        </a:solidFill>
        <a:ln w="6480">
          <a:solidFill>
            <a:srgbClr val="E6ECF2"/>
          </a:solidFill>
          <a:round/>
        </a:ln>
      </c:spPr>
    </c:plotArea>
    <c:plotVisOnly val="1"/>
    <c:dispBlanksAs val="span"/>
    <c:showDLblsOverMax val="1"/>
  </c:chart>
  <c:spPr>
    <a:solidFill>
      <a:srgbClr val="FFFFFF"/>
    </a:solidFill>
    <a:ln w="12600">
      <a:solidFill>
        <a:srgbClr val="FFFFFF"/>
      </a:solidFill>
      <a:round/>
    </a:ln>
  </c:spPr>
  <c:txPr>
    <a:bodyPr/>
    <a:lstStyle/>
    <a:p>
      <a:pPr>
        <a:defRPr>
          <a:latin typeface="Aptos" panose="020B0004020202020204" pitchFamily="34" charset="0"/>
        </a:defRPr>
      </a:pPr>
      <a:endParaRPr lang="en-SI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1"/>
          <c:tx>
            <c:strRef>
              <c:f>'Pokojninska konferenca'!$B$48</c:f>
              <c:strCache>
                <c:ptCount val="1"/>
                <c:pt idx="0">
                  <c:v>No. of account holders (left axis)</c:v>
                </c:pt>
              </c:strCache>
            </c:strRef>
          </c:tx>
          <c:spPr>
            <a:ln w="28575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cat>
            <c:numRef>
              <c:f>'Pokojninska konferenca'!$C$46:$V$46</c:f>
              <c:numCache>
                <c:formatCode>General</c:formatCode>
                <c:ptCount val="2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  <c:pt idx="19">
                  <c:v>2026</c:v>
                </c:pt>
              </c:numCache>
            </c:numRef>
          </c:cat>
          <c:val>
            <c:numRef>
              <c:f>'Pokojninska konferenca'!$C$48:$V$48</c:f>
              <c:numCache>
                <c:formatCode>#,##0</c:formatCode>
                <c:ptCount val="20"/>
                <c:pt idx="0">
                  <c:v>662153</c:v>
                </c:pt>
                <c:pt idx="1">
                  <c:v>628871</c:v>
                </c:pt>
                <c:pt idx="2">
                  <c:v>612558</c:v>
                </c:pt>
                <c:pt idx="3">
                  <c:v>593096</c:v>
                </c:pt>
                <c:pt idx="4">
                  <c:v>534761</c:v>
                </c:pt>
                <c:pt idx="5">
                  <c:v>507189</c:v>
                </c:pt>
                <c:pt idx="6">
                  <c:v>438258</c:v>
                </c:pt>
                <c:pt idx="7">
                  <c:v>396218</c:v>
                </c:pt>
                <c:pt idx="8">
                  <c:v>319988</c:v>
                </c:pt>
                <c:pt idx="9">
                  <c:v>225229</c:v>
                </c:pt>
                <c:pt idx="10">
                  <c:v>185919</c:v>
                </c:pt>
                <c:pt idx="11">
                  <c:v>166080</c:v>
                </c:pt>
                <c:pt idx="12">
                  <c:v>150442</c:v>
                </c:pt>
                <c:pt idx="13">
                  <c:v>141034</c:v>
                </c:pt>
                <c:pt idx="14">
                  <c:v>135185</c:v>
                </c:pt>
                <c:pt idx="15">
                  <c:v>83812</c:v>
                </c:pt>
                <c:pt idx="16">
                  <c:v>83033</c:v>
                </c:pt>
                <c:pt idx="17">
                  <c:v>86703</c:v>
                </c:pt>
                <c:pt idx="18">
                  <c:v>90091</c:v>
                </c:pt>
                <c:pt idx="19">
                  <c:v>108508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EDA-4264-A34C-5C4158B61C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61256303"/>
        <c:axId val="1661252943"/>
      </c:lineChart>
      <c:lineChart>
        <c:grouping val="standard"/>
        <c:varyColors val="0"/>
        <c:ser>
          <c:idx val="0"/>
          <c:order val="0"/>
          <c:tx>
            <c:strRef>
              <c:f>'Pokojninska konferenca'!$B$47</c:f>
              <c:strCache>
                <c:ptCount val="1"/>
                <c:pt idx="0">
                  <c:v>No. of shares (right axis)</c:v>
                </c:pt>
              </c:strCache>
            </c:strRef>
          </c:tx>
          <c:spPr>
            <a:ln w="28575" cap="rnd">
              <a:solidFill>
                <a:schemeClr val="bg1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'Pokojninska konferenca'!$C$46:$V$46</c:f>
              <c:numCache>
                <c:formatCode>General</c:formatCode>
                <c:ptCount val="2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  <c:pt idx="19">
                  <c:v>2026</c:v>
                </c:pt>
              </c:numCache>
            </c:numRef>
          </c:cat>
          <c:val>
            <c:numRef>
              <c:f>'Pokojninska konferenca'!$C$47:$V$47</c:f>
              <c:numCache>
                <c:formatCode>General</c:formatCode>
                <c:ptCount val="20"/>
                <c:pt idx="0">
                  <c:v>89</c:v>
                </c:pt>
                <c:pt idx="1">
                  <c:v>86</c:v>
                </c:pt>
                <c:pt idx="2">
                  <c:v>79</c:v>
                </c:pt>
                <c:pt idx="3">
                  <c:v>74</c:v>
                </c:pt>
                <c:pt idx="4">
                  <c:v>68</c:v>
                </c:pt>
                <c:pt idx="5">
                  <c:v>63</c:v>
                </c:pt>
                <c:pt idx="6">
                  <c:v>56</c:v>
                </c:pt>
                <c:pt idx="7">
                  <c:v>52</c:v>
                </c:pt>
                <c:pt idx="8">
                  <c:v>47</c:v>
                </c:pt>
                <c:pt idx="9">
                  <c:v>39</c:v>
                </c:pt>
                <c:pt idx="10">
                  <c:v>36</c:v>
                </c:pt>
                <c:pt idx="11">
                  <c:v>31</c:v>
                </c:pt>
                <c:pt idx="12">
                  <c:v>29</c:v>
                </c:pt>
                <c:pt idx="13">
                  <c:v>27</c:v>
                </c:pt>
                <c:pt idx="14">
                  <c:v>25</c:v>
                </c:pt>
                <c:pt idx="15">
                  <c:v>24</c:v>
                </c:pt>
                <c:pt idx="16">
                  <c:v>23</c:v>
                </c:pt>
                <c:pt idx="17">
                  <c:v>18</c:v>
                </c:pt>
                <c:pt idx="18">
                  <c:v>17</c:v>
                </c:pt>
                <c:pt idx="19">
                  <c:v>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EDA-4264-A34C-5C4158B61C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74937231"/>
        <c:axId val="131876799"/>
      </c:lineChart>
      <c:catAx>
        <c:axId val="1661256303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SI"/>
          </a:p>
        </c:txPr>
        <c:crossAx val="1661252943"/>
        <c:crosses val="autoZero"/>
        <c:auto val="1"/>
        <c:lblAlgn val="ctr"/>
        <c:lblOffset val="100"/>
        <c:noMultiLvlLbl val="0"/>
      </c:catAx>
      <c:valAx>
        <c:axId val="16612529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SI"/>
          </a:p>
        </c:txPr>
        <c:crossAx val="1661256303"/>
        <c:crosses val="autoZero"/>
        <c:crossBetween val="between"/>
      </c:valAx>
      <c:valAx>
        <c:axId val="131876799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en-SI"/>
          </a:p>
        </c:txPr>
        <c:crossAx val="1574937231"/>
        <c:crosses val="max"/>
        <c:crossBetween val="between"/>
      </c:valAx>
      <c:catAx>
        <c:axId val="157493723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187679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en-SI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15875" cap="flat" cmpd="sng" algn="ctr">
      <a:solidFill>
        <a:srgbClr val="0070C0"/>
      </a:solidFill>
      <a:round/>
    </a:ln>
    <a:effectLst/>
  </c:spPr>
  <c:txPr>
    <a:bodyPr/>
    <a:lstStyle/>
    <a:p>
      <a:pPr>
        <a:defRPr>
          <a:solidFill>
            <a:sysClr val="windowText" lastClr="000000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pPr>
      <a:endParaRPr lang="en-SI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glav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značba mesta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DD8E3-78BE-4EF1-B3C0-A8FA75290F6D}" type="datetimeFigureOut">
              <a:rPr lang="sl-SI" smtClean="0"/>
              <a:t>18. 09. 2026</a:t>
            </a:fld>
            <a:endParaRPr lang="sl-SI"/>
          </a:p>
        </p:txBody>
      </p:sp>
      <p:sp>
        <p:nvSpPr>
          <p:cNvPr id="4" name="Označba mest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Označba mesta opomb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744ED5-D014-40C7-AA07-95707A7C32E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04125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5412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52456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37405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03084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54697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err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30605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17356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744ED5-D014-40C7-AA07-95707A7C32E9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22048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8542" y="1427839"/>
            <a:ext cx="7179658" cy="10770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8542" y="2533894"/>
            <a:ext cx="6722458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993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številke diapozitiva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A617D7-127F-4AD3-A490-36E74F076616}" type="slidenum">
              <a:rPr lang="sl-SI" smtClean="0"/>
              <a:pPr/>
              <a:t>‹#›</a:t>
            </a:fld>
            <a:endParaRPr lang="sl-SI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628650" y="1383738"/>
            <a:ext cx="7886700" cy="7762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"/>
          </p:nvPr>
        </p:nvSpPr>
        <p:spPr>
          <a:xfrm>
            <a:off x="628650" y="2597543"/>
            <a:ext cx="7886700" cy="35794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>
              <a:buClr>
                <a:schemeClr val="accent2">
                  <a:lumMod val="75000"/>
                </a:schemeClr>
              </a:buClr>
              <a:buFont typeface="Arial" panose="020B0604020202020204" pitchFamily="34" charset="0"/>
              <a:buChar char="•"/>
              <a:defRPr sz="1200"/>
            </a:lvl1pPr>
            <a:lvl2pPr marL="628650" indent="-171450"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2pPr>
            <a:lvl3pPr marL="1085850" indent="-171450">
              <a:buClr>
                <a:schemeClr val="accent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sz="1200"/>
            </a:lvl3pPr>
            <a:lvl4pPr marL="1543050" indent="-171450">
              <a:buClr>
                <a:schemeClr val="accent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sz="1200">
                <a:latin typeface="+mn-lt"/>
              </a:defRPr>
            </a:lvl4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760382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a desno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97814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0A617D7-127F-4AD3-A490-36E74F076616}" type="slidenum">
              <a:rPr lang="sl-SI" smtClean="0"/>
              <a:pPr/>
              <a:t>‹#›</a:t>
            </a:fld>
            <a:endParaRPr lang="sl-SI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628650" y="1383738"/>
            <a:ext cx="7886700" cy="7762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"/>
          </p:nvPr>
        </p:nvSpPr>
        <p:spPr>
          <a:xfrm>
            <a:off x="628650" y="2597543"/>
            <a:ext cx="7886700" cy="35794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>
              <a:buClr>
                <a:schemeClr val="accent2">
                  <a:lumMod val="75000"/>
                </a:schemeClr>
              </a:buClr>
              <a:buFont typeface="Arial" panose="020B0604020202020204" pitchFamily="34" charset="0"/>
              <a:buChar char="•"/>
              <a:defRPr sz="1200"/>
            </a:lvl1pPr>
            <a:lvl2pPr marL="628650" indent="-171450">
              <a:buClr>
                <a:schemeClr val="accent2"/>
              </a:buClr>
              <a:buFont typeface="Arial" panose="020B0604020202020204" pitchFamily="34" charset="0"/>
              <a:buChar char="•"/>
              <a:defRPr sz="1200"/>
            </a:lvl2pPr>
            <a:lvl3pPr marL="1085850" indent="-171450">
              <a:buClr>
                <a:schemeClr val="accent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sz="1200"/>
            </a:lvl3pPr>
            <a:lvl4pPr marL="1543050" indent="-171450">
              <a:buClr>
                <a:schemeClr val="accent2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sz="1200">
                <a:latin typeface="+mn-lt"/>
              </a:defRPr>
            </a:lvl4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98475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a levo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387146" y="2115659"/>
            <a:ext cx="6468068" cy="10770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387146" y="3221714"/>
            <a:ext cx="6468068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97814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0A617D7-127F-4AD3-A490-36E74F076616}" type="slidenum">
              <a:rPr lang="sl-SI" smtClean="0"/>
              <a:pPr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01457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nejše ozadj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055374" y="1748494"/>
            <a:ext cx="6468068" cy="1077052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055374" y="2841390"/>
            <a:ext cx="6468068" cy="58154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97814" y="6356351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0A617D7-127F-4AD3-A490-36E74F076616}" type="slidenum">
              <a:rPr lang="sl-SI" smtClean="0"/>
              <a:pPr/>
              <a:t>‹#›</a:t>
            </a:fld>
            <a:endParaRPr lang="sl-SI" dirty="0"/>
          </a:p>
        </p:txBody>
      </p:sp>
      <p:sp>
        <p:nvSpPr>
          <p:cNvPr id="10" name="Text Placeholder 2"/>
          <p:cNvSpPr>
            <a:spLocks noGrp="1"/>
          </p:cNvSpPr>
          <p:nvPr>
            <p:ph idx="14"/>
          </p:nvPr>
        </p:nvSpPr>
        <p:spPr>
          <a:xfrm>
            <a:off x="2055374" y="3669030"/>
            <a:ext cx="6459976" cy="2513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>
              <a:buClr>
                <a:schemeClr val="accent4"/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628650" indent="-171450">
              <a:buClr>
                <a:schemeClr val="accent4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2pPr>
            <a:lvl3pPr marL="1085850" indent="-171450">
              <a:buClr>
                <a:schemeClr val="accent4">
                  <a:lumMod val="40000"/>
                  <a:lumOff val="60000"/>
                </a:schemeClr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3pPr>
            <a:lvl4pPr marL="1543050" indent="-171450">
              <a:buClr>
                <a:schemeClr val="accent4">
                  <a:lumMod val="20000"/>
                  <a:lumOff val="80000"/>
                </a:schemeClr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+mn-lt"/>
              </a:defRPr>
            </a:lvl4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27231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ključna stran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033933"/>
            <a:ext cx="7886700" cy="583240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3600">
                <a:latin typeface="+mn-lt"/>
              </a:defRPr>
            </a:lvl1pPr>
          </a:lstStyle>
          <a:p>
            <a:r>
              <a:rPr lang="sl-SI" dirty="0"/>
              <a:t>Hvala za pozornost!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F0A617D7-127F-4AD3-A490-36E74F076616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28737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97814" y="6356351"/>
            <a:ext cx="20574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solidFill>
                  <a:schemeClr val="bg2"/>
                </a:solidFill>
              </a:defRPr>
            </a:lvl1pPr>
          </a:lstStyle>
          <a:p>
            <a:fld id="{F0A617D7-127F-4AD3-A490-36E74F076616}" type="slidenum">
              <a:rPr lang="sl-SI" smtClean="0"/>
              <a:pPr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7206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33" r:id="rId2"/>
    <p:sldLayoutId id="2147483722" r:id="rId3"/>
    <p:sldLayoutId id="2147483723" r:id="rId4"/>
    <p:sldLayoutId id="2147483732" r:id="rId5"/>
    <p:sldLayoutId id="2147483724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1F038-AEB4-36DE-2B6E-F20DF1CBA3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458" y="1019908"/>
            <a:ext cx="7641511" cy="1484983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b="1" dirty="0">
                <a:ea typeface="Aptos Display"/>
              </a:rPr>
              <a:t>Individual Investment Accounts: Can They Transform a Capital Market?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597BBE-FCD6-7D60-15F1-060E5CA766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458" y="2601119"/>
            <a:ext cx="6983083" cy="1655762"/>
          </a:xfrm>
        </p:spPr>
        <p:txBody>
          <a:bodyPr/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dirty="0"/>
              <a:t>Slovenia’s experience — and lessons from Sweden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9B0A3D-F359-8BC7-E814-3EB1506A28FF}"/>
              </a:ext>
            </a:extLst>
          </p:cNvPr>
          <p:cNvSpPr txBox="1"/>
          <p:nvPr/>
        </p:nvSpPr>
        <p:spPr>
          <a:xfrm>
            <a:off x="6170212" y="5621079"/>
            <a:ext cx="25517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Marko Bombač, CFA, FRM</a:t>
            </a:r>
          </a:p>
        </p:txBody>
      </p:sp>
    </p:spTree>
    <p:extLst>
      <p:ext uri="{BB962C8B-B14F-4D97-AF65-F5344CB8AC3E}">
        <p14:creationId xmlns:p14="http://schemas.microsoft.com/office/powerpoint/2010/main" val="1662989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C5D79ACA-DB35-6AEF-D72A-B7C2AD409E2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2</a:t>
            </a:fld>
            <a:endParaRPr lang="sl-S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2294880-540A-4037-B8FF-BD903F559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78150"/>
            <a:ext cx="7886700" cy="1325880"/>
          </a:xfrm>
        </p:spPr>
        <p:txBody>
          <a:bodyPr anchor="ctr">
            <a:normAutofit/>
          </a:bodyPr>
          <a:lstStyle/>
          <a:p>
            <a:r>
              <a:rPr lang="en-US" sz="3200" b="1" dirty="0"/>
              <a:t>Why capital markets matter?</a:t>
            </a:r>
            <a:br>
              <a:rPr lang="en-US" sz="3200" dirty="0"/>
            </a:br>
            <a:endParaRPr lang="sl-SI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92870DF-97B8-4FA2-BAD3-5F81ECB55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562" y="1893599"/>
            <a:ext cx="7329645" cy="2529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Capital markets are central to competitiveness, innovation, growth and also to better investment opportunities for citizens.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08FEEA-AE1F-041A-029E-9C5033BDA6D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5106" b="58613"/>
          <a:stretch>
            <a:fillRect/>
          </a:stretch>
        </p:blipFill>
        <p:spPr>
          <a:xfrm>
            <a:off x="522204" y="2547831"/>
            <a:ext cx="4879679" cy="1796667"/>
          </a:xfrm>
          <a:prstGeom prst="rect">
            <a:avLst/>
          </a:prstGeom>
        </p:spPr>
      </p:pic>
      <p:sp>
        <p:nvSpPr>
          <p:cNvPr id="3" name="Text 27">
            <a:extLst>
              <a:ext uri="{FF2B5EF4-FFF2-40B4-BE49-F238E27FC236}">
                <a16:creationId xmlns:a16="http://schemas.microsoft.com/office/drawing/2014/main" id="{C6AE4A0B-0C1E-5CFF-C126-5632C54F8041}"/>
              </a:ext>
            </a:extLst>
          </p:cNvPr>
          <p:cNvSpPr/>
          <p:nvPr/>
        </p:nvSpPr>
        <p:spPr>
          <a:xfrm>
            <a:off x="724562" y="6274271"/>
            <a:ext cx="11109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670" b="0" i="1" u="none" strike="noStrike" dirty="0">
                <a:solidFill>
                  <a:srgbClr val="829AB1"/>
                </a:solidFill>
                <a:effectLst/>
                <a:uFillTx/>
                <a:ea typeface="Tahoma" panose="020B0604030504040204" pitchFamily="34" charset="0"/>
              </a:rPr>
              <a:t>Source: The Draghi report on EU competitiveness, FESE</a:t>
            </a:r>
            <a:endParaRPr lang="en-US" sz="670" b="0" u="none" strike="noStrike" dirty="0"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A3BB9072-B03F-2337-E69E-22A9E0DF2DA5}"/>
              </a:ext>
            </a:extLst>
          </p:cNvPr>
          <p:cNvSpPr/>
          <p:nvPr/>
        </p:nvSpPr>
        <p:spPr>
          <a:xfrm>
            <a:off x="1052726" y="4927984"/>
            <a:ext cx="4096080" cy="5092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85000" lnSpcReduction="10000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800" b="1" u="none" strike="noStrike" dirty="0">
                <a:solidFill>
                  <a:srgbClr val="FFFFFF"/>
                </a:solidFill>
                <a:effectLst/>
                <a:uFillTx/>
                <a:latin typeface="Aptos"/>
              </a:rPr>
              <a:t>“Companies follow capital.”</a:t>
            </a:r>
            <a:endParaRPr lang="en-US" sz="2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416581-5615-3D12-70E1-75D67453532C}"/>
              </a:ext>
            </a:extLst>
          </p:cNvPr>
          <p:cNvSpPr txBox="1"/>
          <p:nvPr/>
        </p:nvSpPr>
        <p:spPr>
          <a:xfrm>
            <a:off x="1477008" y="4666511"/>
            <a:ext cx="3552192" cy="954107"/>
          </a:xfrm>
          <a:prstGeom prst="rect">
            <a:avLst/>
          </a:prstGeom>
          <a:solidFill>
            <a:srgbClr val="B5D4E9"/>
          </a:solidFill>
          <a:ln>
            <a:solidFill>
              <a:srgbClr val="102A43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“Companies follow capital.”</a:t>
            </a:r>
          </a:p>
          <a:p>
            <a:pPr algn="ctr"/>
            <a:endParaRPr lang="en-SI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BFAF9A-539F-4DD6-0862-0D8CE9C06F9F}"/>
              </a:ext>
            </a:extLst>
          </p:cNvPr>
          <p:cNvSpPr txBox="1"/>
          <p:nvPr/>
        </p:nvSpPr>
        <p:spPr>
          <a:xfrm>
            <a:off x="6279362" y="2824761"/>
            <a:ext cx="2652324" cy="1077218"/>
          </a:xfrm>
          <a:prstGeom prst="rect">
            <a:avLst/>
          </a:prstGeom>
          <a:solidFill>
            <a:schemeClr val="bg1"/>
          </a:solidFill>
          <a:ln>
            <a:solidFill>
              <a:srgbClr val="102A43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sz="1400" dirty="0"/>
              <a:t>Europe has a financing problem. How do we solve it? </a:t>
            </a:r>
          </a:p>
          <a:p>
            <a:pPr algn="ctr"/>
            <a:endParaRPr lang="en-SI" dirty="0">
              <a:solidFill>
                <a:schemeClr val="bg1"/>
              </a:solidFill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F10CF7B4-22D1-F219-84D6-6A9E6E290AEB}"/>
              </a:ext>
            </a:extLst>
          </p:cNvPr>
          <p:cNvSpPr/>
          <p:nvPr/>
        </p:nvSpPr>
        <p:spPr>
          <a:xfrm>
            <a:off x="5505061" y="3158154"/>
            <a:ext cx="587829" cy="350156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207385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F7FDB-809A-3E3E-CE7D-8575D6D2F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6DB3F753-D37C-E467-DC8A-7CC5ABDE53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3</a:t>
            </a:fld>
            <a:endParaRPr lang="sl-S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D1FDE4D-E147-71B1-F487-2E98EF8C6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52770"/>
            <a:ext cx="7886700" cy="1325880"/>
          </a:xfrm>
        </p:spPr>
        <p:txBody>
          <a:bodyPr anchor="ctr">
            <a:noAutofit/>
          </a:bodyPr>
          <a:lstStyle/>
          <a:p>
            <a:r>
              <a:rPr lang="en-US" sz="3200" b="1" dirty="0">
                <a:latin typeface="+mn-lt"/>
                <a:ea typeface="Tahoma" panose="020B0604030504040204" pitchFamily="34" charset="0"/>
              </a:rPr>
              <a:t>Can banks and public financing solve the gap?</a:t>
            </a:r>
            <a:br>
              <a:rPr lang="en-US" sz="3200" dirty="0">
                <a:latin typeface="+mn-lt"/>
              </a:rPr>
            </a:br>
            <a:endParaRPr lang="sl-SI" sz="3200" dirty="0">
              <a:latin typeface="+mn-lt"/>
            </a:endParaRP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3590D4BC-FD2F-DAB4-70C8-4DF784F20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141218"/>
            <a:ext cx="7237056" cy="45802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accent2"/>
                </a:solidFill>
              </a:rPr>
              <a:t>PUBLIC FINANCE </a:t>
            </a:r>
            <a:r>
              <a:rPr lang="en-GB" dirty="0">
                <a:solidFill>
                  <a:schemeClr val="accent2"/>
                </a:solidFill>
              </a:rPr>
              <a:t>– helpful for:</a:t>
            </a:r>
          </a:p>
          <a:p>
            <a:r>
              <a:rPr lang="en-GB" dirty="0"/>
              <a:t>Market failures</a:t>
            </a:r>
          </a:p>
          <a:p>
            <a:r>
              <a:rPr lang="en-GB" dirty="0"/>
              <a:t>Countercyclical support</a:t>
            </a:r>
          </a:p>
          <a:p>
            <a:r>
              <a:rPr lang="en-GB" dirty="0"/>
              <a:t>Guarantees, co-investments, grants, first-loss structure to help attract private capital (not replace it)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Constrained by fiscal limits and other priorities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Not best placed to identify which companies, technologies or business models will succeed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Often slower and less flexible in allocating capital</a:t>
            </a:r>
          </a:p>
          <a:p>
            <a:pPr marL="0" indent="0">
              <a:buNone/>
            </a:pPr>
            <a:endParaRPr lang="en-GB" b="1" dirty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en-GB" b="1" dirty="0">
              <a:solidFill>
                <a:schemeClr val="accent2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accent2"/>
                </a:solidFill>
              </a:rPr>
              <a:t>BANK FINANCING </a:t>
            </a:r>
            <a:r>
              <a:rPr lang="en-GB" dirty="0">
                <a:solidFill>
                  <a:schemeClr val="accent2"/>
                </a:solidFill>
              </a:rPr>
              <a:t>– best suited for:</a:t>
            </a:r>
          </a:p>
          <a:p>
            <a:r>
              <a:rPr lang="en-GB" dirty="0"/>
              <a:t>Predictable cash flows</a:t>
            </a:r>
          </a:p>
          <a:p>
            <a:r>
              <a:rPr lang="en-GB" dirty="0"/>
              <a:t>Good collateral and proven models</a:t>
            </a:r>
          </a:p>
          <a:p>
            <a:r>
              <a:rPr lang="en-GB" dirty="0"/>
              <a:t>Limited downside risk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lnSpc>
                <a:spcPct val="170000"/>
              </a:lnSpc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65397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4C4AE-0E5A-2560-28B9-33502E876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F591DF5E-D36F-A58F-386A-57AD4BC7A6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4</a:t>
            </a:fld>
            <a:endParaRPr lang="sl-S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902EC14-F70D-1365-D252-4603703C4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829" y="845268"/>
            <a:ext cx="7886700" cy="1325880"/>
          </a:xfrm>
        </p:spPr>
        <p:txBody>
          <a:bodyPr anchor="ctr">
            <a:normAutofit/>
          </a:bodyPr>
          <a:lstStyle/>
          <a:p>
            <a:r>
              <a:rPr lang="en-US" sz="3200" b="1" dirty="0">
                <a:latin typeface="+mn-lt"/>
                <a:ea typeface="Tahoma" panose="020B0604030504040204" pitchFamily="34" charset="0"/>
              </a:rPr>
              <a:t>Unpredictable cash flow and risky projects</a:t>
            </a:r>
            <a:endParaRPr lang="sl-SI" sz="32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D3B000-78E6-FAA7-AFA2-7E4F66CB2A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61" b="21826"/>
          <a:stretch>
            <a:fillRect/>
          </a:stretch>
        </p:blipFill>
        <p:spPr>
          <a:xfrm>
            <a:off x="437573" y="2967334"/>
            <a:ext cx="8176598" cy="29122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FF710B-2AA9-F380-4882-C0ADA55D6EF2}"/>
              </a:ext>
            </a:extLst>
          </p:cNvPr>
          <p:cNvSpPr txBox="1"/>
          <p:nvPr/>
        </p:nvSpPr>
        <p:spPr>
          <a:xfrm>
            <a:off x="574608" y="2505669"/>
            <a:ext cx="72519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 dirty="0">
                <a:effectLst/>
                <a:uFillTx/>
              </a:rPr>
              <a:t>High growth, </a:t>
            </a:r>
            <a:r>
              <a:rPr lang="en-US" sz="1200" b="1" u="none" strike="noStrike" dirty="0" err="1">
                <a:effectLst/>
                <a:uFillTx/>
              </a:rPr>
              <a:t>internanationalisation</a:t>
            </a:r>
            <a:r>
              <a:rPr lang="en-US" sz="1200" b="1" u="none" strike="noStrike" dirty="0">
                <a:effectLst/>
                <a:uFillTx/>
              </a:rPr>
              <a:t>, acquisitions and transformation require capital that can absorb uncertainty</a:t>
            </a:r>
          </a:p>
        </p:txBody>
      </p:sp>
    </p:spTree>
    <p:extLst>
      <p:ext uri="{BB962C8B-B14F-4D97-AF65-F5344CB8AC3E}">
        <p14:creationId xmlns:p14="http://schemas.microsoft.com/office/powerpoint/2010/main" val="3646675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B6A1F-19B8-E229-1F42-231F33EEC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269C8FF3-2EC5-56D4-B0EF-1703274373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5</a:t>
            </a:fld>
            <a:endParaRPr lang="sl-SI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BBDFBF1-0F08-7C27-5686-6DF567C87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029" y="963847"/>
            <a:ext cx="8206627" cy="1325880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3200" b="1" dirty="0">
                <a:ea typeface="Tahoma" panose="020B0604030504040204" pitchFamily="34" charset="0"/>
              </a:rPr>
              <a:t>Europe finally recognizing the importance of capital markets</a:t>
            </a: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1000F9-88CB-4FE9-DCED-6E2236E159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831" b="8992"/>
          <a:stretch>
            <a:fillRect/>
          </a:stretch>
        </p:blipFill>
        <p:spPr>
          <a:xfrm>
            <a:off x="2789852" y="2674560"/>
            <a:ext cx="6200325" cy="3639470"/>
          </a:xfrm>
          <a:prstGeom prst="rect">
            <a:avLst/>
          </a:prstGeom>
        </p:spPr>
      </p:pic>
      <p:sp>
        <p:nvSpPr>
          <p:cNvPr id="4" name="Text 31">
            <a:extLst>
              <a:ext uri="{FF2B5EF4-FFF2-40B4-BE49-F238E27FC236}">
                <a16:creationId xmlns:a16="http://schemas.microsoft.com/office/drawing/2014/main" id="{B2517D21-F834-BB8B-A177-114B0B9C53B5}"/>
              </a:ext>
            </a:extLst>
          </p:cNvPr>
          <p:cNvSpPr/>
          <p:nvPr/>
        </p:nvSpPr>
        <p:spPr>
          <a:xfrm>
            <a:off x="461466" y="6302296"/>
            <a:ext cx="11109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670" b="0" i="1" u="none" strike="noStrike" dirty="0">
                <a:solidFill>
                  <a:srgbClr val="829AB1"/>
                </a:solidFill>
                <a:effectLst/>
                <a:uFillTx/>
                <a:ea typeface="Aptos"/>
              </a:rPr>
              <a:t>Sources: European Commission SIU (2025); FESE.</a:t>
            </a:r>
            <a:endParaRPr lang="en-US" sz="670" b="0" u="none" strike="noStrike" dirty="0"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32D37D7A-EA1C-E1BA-C9E8-4960AACCA856}"/>
              </a:ext>
            </a:extLst>
          </p:cNvPr>
          <p:cNvSpPr/>
          <p:nvPr/>
        </p:nvSpPr>
        <p:spPr>
          <a:xfrm>
            <a:off x="461466" y="2119238"/>
            <a:ext cx="2561052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>
            <a:defPPr>
              <a:defRPr lang="en-SI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2"/>
                </a:solidFill>
                <a:effectLst/>
                <a:uFillTx/>
              </a:rPr>
              <a:t>European Commission SIU:</a:t>
            </a:r>
            <a:endParaRPr lang="en-US" sz="1400" b="0" u="none" strike="noStrike" dirty="0">
              <a:solidFill>
                <a:schemeClr val="accent2"/>
              </a:solidFill>
              <a:effectLst/>
              <a:uFillTx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2B167E01-7741-9612-F71F-0096C845192C}"/>
              </a:ext>
            </a:extLst>
          </p:cNvPr>
          <p:cNvSpPr/>
          <p:nvPr/>
        </p:nvSpPr>
        <p:spPr>
          <a:xfrm>
            <a:off x="288786" y="2695798"/>
            <a:ext cx="2472678" cy="3425084"/>
          </a:xfrm>
          <a:prstGeom prst="flowChartAlternate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≈70% (</a:t>
            </a:r>
            <a:r>
              <a:rPr lang="en-US" sz="1600" dirty="0"/>
              <a:t>10 </a:t>
            </a:r>
            <a:r>
              <a:rPr lang="en-US" sz="1600" dirty="0" err="1"/>
              <a:t>tln</a:t>
            </a:r>
            <a:r>
              <a:rPr lang="en-US" sz="1600" dirty="0"/>
              <a:t> EUR) of EU household savings held as bank deposits</a:t>
            </a:r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Too little capital </a:t>
            </a:r>
            <a:r>
              <a:rPr lang="en-US" sz="1600" dirty="0" err="1"/>
              <a:t>channelled</a:t>
            </a:r>
            <a:r>
              <a:rPr lang="en-US" sz="1600" dirty="0"/>
              <a:t> into productive investment</a:t>
            </a:r>
          </a:p>
          <a:p>
            <a:pPr algn="ctr"/>
            <a:endParaRPr lang="en-US" sz="1600" dirty="0"/>
          </a:p>
          <a:p>
            <a:pPr algn="ctr"/>
            <a:r>
              <a:rPr lang="en-US" sz="1600" b="1" dirty="0"/>
              <a:t>Policy challenge - </a:t>
            </a:r>
            <a:r>
              <a:rPr lang="en-US" sz="1600" b="1" dirty="0" err="1"/>
              <a:t>mobilisation</a:t>
            </a:r>
            <a:endParaRPr lang="en-SI" sz="1600" b="1" dirty="0"/>
          </a:p>
        </p:txBody>
      </p:sp>
    </p:spTree>
    <p:extLst>
      <p:ext uri="{BB962C8B-B14F-4D97-AF65-F5344CB8AC3E}">
        <p14:creationId xmlns:p14="http://schemas.microsoft.com/office/powerpoint/2010/main" val="237642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AD514-7ABB-4BAC-632E-A1F0846619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DCB82A8-C213-2331-6535-458B35051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059" y="1422908"/>
            <a:ext cx="7886700" cy="669072"/>
          </a:xfrm>
        </p:spPr>
        <p:txBody>
          <a:bodyPr>
            <a:noAutofit/>
          </a:bodyPr>
          <a:lstStyle/>
          <a:p>
            <a:r>
              <a:rPr lang="en-US" sz="3200" b="1" dirty="0">
                <a:ea typeface="Aptos Display"/>
              </a:rPr>
              <a:t>Slovenia</a:t>
            </a:r>
            <a:r>
              <a:rPr lang="en-US" b="1" dirty="0">
                <a:ea typeface="Aptos Display"/>
              </a:rPr>
              <a:t> </a:t>
            </a:r>
            <a:r>
              <a:rPr lang="en-US" sz="3200" b="1" dirty="0">
                <a:ea typeface="Aptos Display"/>
              </a:rPr>
              <a:t>also</a:t>
            </a:r>
            <a:r>
              <a:rPr lang="en-US" b="1" dirty="0">
                <a:ea typeface="Aptos Display"/>
              </a:rPr>
              <a:t> (</a:t>
            </a:r>
            <a:r>
              <a:rPr lang="en-US" sz="3200" b="1" dirty="0">
                <a:ea typeface="Aptos Display"/>
              </a:rPr>
              <a:t>finally</a:t>
            </a:r>
            <a:r>
              <a:rPr lang="en-US" b="1" dirty="0">
                <a:ea typeface="Aptos Display"/>
              </a:rPr>
              <a:t>)</a:t>
            </a:r>
            <a:br>
              <a:rPr lang="sl-SI" b="1" dirty="0">
                <a:ea typeface="Aptos Display"/>
              </a:rPr>
            </a:br>
            <a:r>
              <a:rPr lang="en-US" sz="3200" b="1" dirty="0" err="1">
                <a:ea typeface="Aptos Display"/>
              </a:rPr>
              <a:t>recognised</a:t>
            </a:r>
            <a:r>
              <a:rPr lang="en-US" b="1" dirty="0">
                <a:ea typeface="Aptos Display"/>
              </a:rPr>
              <a:t> </a:t>
            </a:r>
            <a:r>
              <a:rPr lang="en-US" sz="3200" b="1" dirty="0">
                <a:ea typeface="Aptos Display"/>
              </a:rPr>
              <a:t>the</a:t>
            </a:r>
            <a:r>
              <a:rPr lang="en-US" b="1" dirty="0">
                <a:ea typeface="Aptos Display"/>
              </a:rPr>
              <a:t> </a:t>
            </a:r>
            <a:r>
              <a:rPr lang="en-US" sz="3200" b="1" dirty="0">
                <a:ea typeface="Aptos Display"/>
              </a:rPr>
              <a:t>problem</a:t>
            </a:r>
            <a:br>
              <a:rPr lang="en-US" dirty="0"/>
            </a:br>
            <a:endParaRPr lang="sl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ABEAC1-1944-9203-F81D-E0C274397A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059" y="2265027"/>
            <a:ext cx="3887950" cy="32704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562CB7-FCB2-67E5-3D7F-053C20BCB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211088"/>
            <a:ext cx="4332736" cy="1571825"/>
          </a:xfrm>
          <a:prstGeom prst="rect">
            <a:avLst/>
          </a:prstGeom>
        </p:spPr>
      </p:pic>
      <p:sp>
        <p:nvSpPr>
          <p:cNvPr id="11" name="Arrow: Notched Right 10">
            <a:extLst>
              <a:ext uri="{FF2B5EF4-FFF2-40B4-BE49-F238E27FC236}">
                <a16:creationId xmlns:a16="http://schemas.microsoft.com/office/drawing/2014/main" id="{811DC777-5A80-F8F9-E01C-7EB28E3AE0E9}"/>
              </a:ext>
            </a:extLst>
          </p:cNvPr>
          <p:cNvSpPr/>
          <p:nvPr/>
        </p:nvSpPr>
        <p:spPr>
          <a:xfrm rot="2747622">
            <a:off x="3981566" y="4874791"/>
            <a:ext cx="1121134" cy="508884"/>
          </a:xfrm>
          <a:prstGeom prst="notchedRight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BF44223-11C6-53D4-6A92-5B0F8DDED950}"/>
              </a:ext>
            </a:extLst>
          </p:cNvPr>
          <p:cNvSpPr/>
          <p:nvPr/>
        </p:nvSpPr>
        <p:spPr>
          <a:xfrm>
            <a:off x="1965093" y="4129559"/>
            <a:ext cx="1663547" cy="181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3EE392-3E00-06C4-0744-936097155C5C}"/>
              </a:ext>
            </a:extLst>
          </p:cNvPr>
          <p:cNvSpPr txBox="1"/>
          <p:nvPr/>
        </p:nvSpPr>
        <p:spPr>
          <a:xfrm>
            <a:off x="1976109" y="4074474"/>
            <a:ext cx="166354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Household deposits - nominal</a:t>
            </a: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2F7B6523-4AD7-EF5B-7727-E1ED12E2B822}"/>
              </a:ext>
            </a:extLst>
          </p:cNvPr>
          <p:cNvSpPr/>
          <p:nvPr/>
        </p:nvSpPr>
        <p:spPr>
          <a:xfrm>
            <a:off x="4077015" y="5654536"/>
            <a:ext cx="2752994" cy="467280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STRATEGY 2023-2030</a:t>
            </a:r>
            <a:endParaRPr lang="en-SI" sz="1600" b="1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0623B09-BA48-6939-B05C-CF50F8BD6B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7850" y="3740220"/>
            <a:ext cx="2512664" cy="66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15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24B6F-9FBE-3D6E-514B-54FF13A95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0AA4D9A-477E-F728-798E-FA0AD6F69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745253"/>
            <a:ext cx="7886699" cy="669072"/>
          </a:xfrm>
        </p:spPr>
        <p:txBody>
          <a:bodyPr>
            <a:noAutofit/>
          </a:bodyPr>
          <a:lstStyle/>
          <a:p>
            <a:r>
              <a:rPr lang="en-US" sz="3200" b="1" dirty="0">
                <a:ea typeface="Aptos Display"/>
              </a:rPr>
              <a:t>The Capital Market Development Strategy</a:t>
            </a:r>
            <a:endParaRPr lang="sl-SI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F396CC7-6017-8783-CD71-D3C902E2A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624" y="1854013"/>
            <a:ext cx="7886700" cy="4688494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ea typeface="Aptos"/>
              </a:rPr>
              <a:t>Strategy 2023-2030: Individual investment accounts (INR) as a flagship retail measure.</a:t>
            </a:r>
            <a:endParaRPr lang="en-US" dirty="0"/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D606-84FF-D319-DE6A-B11CE6292D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127" b="5516"/>
          <a:stretch>
            <a:fillRect/>
          </a:stretch>
        </p:blipFill>
        <p:spPr>
          <a:xfrm>
            <a:off x="628650" y="2211355"/>
            <a:ext cx="5301076" cy="433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58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0C1108-BFC1-9BA4-C90B-4D02721B1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ACBE07AF-A7FA-1FAF-E50F-F54C5BCE0E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8</a:t>
            </a:fld>
            <a:endParaRPr lang="sl-SI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17F8A9-B88D-5614-BF4E-8C4F5689F7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0872"/>
          <a:stretch>
            <a:fillRect/>
          </a:stretch>
        </p:blipFill>
        <p:spPr>
          <a:xfrm>
            <a:off x="1533826" y="2006046"/>
            <a:ext cx="6076347" cy="4212380"/>
          </a:xfrm>
          <a:prstGeom prst="rect">
            <a:avLst/>
          </a:prstGeom>
        </p:spPr>
      </p:pic>
      <p:sp>
        <p:nvSpPr>
          <p:cNvPr id="5" name="Title 5">
            <a:extLst>
              <a:ext uri="{FF2B5EF4-FFF2-40B4-BE49-F238E27FC236}">
                <a16:creationId xmlns:a16="http://schemas.microsoft.com/office/drawing/2014/main" id="{CC699514-64A9-FD0C-2DFB-7C1FCBDF3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742" y="973179"/>
            <a:ext cx="7886700" cy="66907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3200" b="1" dirty="0">
                <a:latin typeface="+mn-lt"/>
                <a:ea typeface="Aptos Display"/>
              </a:rPr>
              <a:t>What are individual investment accounts (INR)?</a:t>
            </a:r>
            <a:endParaRPr lang="en-US" sz="3200" dirty="0">
              <a:latin typeface="+mn-lt"/>
            </a:endParaRPr>
          </a:p>
        </p:txBody>
      </p:sp>
      <p:sp>
        <p:nvSpPr>
          <p:cNvPr id="3" name="Shape 35">
            <a:extLst>
              <a:ext uri="{FF2B5EF4-FFF2-40B4-BE49-F238E27FC236}">
                <a16:creationId xmlns:a16="http://schemas.microsoft.com/office/drawing/2014/main" id="{983D0F37-9243-1531-CB3B-399D41C41256}"/>
              </a:ext>
            </a:extLst>
          </p:cNvPr>
          <p:cNvSpPr/>
          <p:nvPr/>
        </p:nvSpPr>
        <p:spPr>
          <a:xfrm>
            <a:off x="1551666" y="4778476"/>
            <a:ext cx="2646714" cy="605983"/>
          </a:xfrm>
          <a:prstGeom prst="rect">
            <a:avLst/>
          </a:prstGeom>
          <a:solidFill>
            <a:srgbClr val="FFFFFF"/>
          </a:solidFill>
          <a:ln w="12700">
            <a:solidFill>
              <a:srgbClr val="E6ECF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" name="Text 36">
            <a:extLst>
              <a:ext uri="{FF2B5EF4-FFF2-40B4-BE49-F238E27FC236}">
                <a16:creationId xmlns:a16="http://schemas.microsoft.com/office/drawing/2014/main" id="{CCD8B048-DEF2-18F8-7256-5E27AC12ACD4}"/>
              </a:ext>
            </a:extLst>
          </p:cNvPr>
          <p:cNvSpPr/>
          <p:nvPr/>
        </p:nvSpPr>
        <p:spPr>
          <a:xfrm>
            <a:off x="1688824" y="4906635"/>
            <a:ext cx="1713757" cy="33520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950" b="0" u="none" strike="noStrike" dirty="0">
                <a:solidFill>
                  <a:srgbClr val="627D98"/>
                </a:solidFill>
                <a:effectLst/>
                <a:uFillTx/>
                <a:latin typeface="Aptos"/>
              </a:rPr>
              <a:t>Administration</a:t>
            </a:r>
            <a:endParaRPr lang="en-US" sz="95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" name="Text 37">
            <a:extLst>
              <a:ext uri="{FF2B5EF4-FFF2-40B4-BE49-F238E27FC236}">
                <a16:creationId xmlns:a16="http://schemas.microsoft.com/office/drawing/2014/main" id="{3C9172F7-13A4-B6AC-530D-4277D13B8F14}"/>
              </a:ext>
            </a:extLst>
          </p:cNvPr>
          <p:cNvSpPr/>
          <p:nvPr/>
        </p:nvSpPr>
        <p:spPr>
          <a:xfrm>
            <a:off x="3547146" y="4879276"/>
            <a:ext cx="632269" cy="33647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000" b="1" u="none" strike="noStrike" dirty="0">
                <a:solidFill>
                  <a:schemeClr val="accent2"/>
                </a:solidFill>
                <a:effectLst/>
                <a:uFillTx/>
                <a:latin typeface="Aptos"/>
              </a:rPr>
              <a:t>Can be complex</a:t>
            </a:r>
            <a:endParaRPr lang="en-US" sz="1000" b="0" u="none" strike="noStrike" dirty="0">
              <a:solidFill>
                <a:schemeClr val="accent2"/>
              </a:solidFill>
              <a:effectLst/>
              <a:uFillTx/>
              <a:latin typeface="Arial"/>
            </a:endParaRPr>
          </a:p>
        </p:txBody>
      </p:sp>
      <p:sp>
        <p:nvSpPr>
          <p:cNvPr id="11" name="Shape 35">
            <a:extLst>
              <a:ext uri="{FF2B5EF4-FFF2-40B4-BE49-F238E27FC236}">
                <a16:creationId xmlns:a16="http://schemas.microsoft.com/office/drawing/2014/main" id="{C45DB653-F349-B34A-6C75-A4460FAA4E9A}"/>
              </a:ext>
            </a:extLst>
          </p:cNvPr>
          <p:cNvSpPr/>
          <p:nvPr/>
        </p:nvSpPr>
        <p:spPr>
          <a:xfrm>
            <a:off x="4521092" y="6139513"/>
            <a:ext cx="2646288" cy="581963"/>
          </a:xfrm>
          <a:prstGeom prst="rect">
            <a:avLst/>
          </a:prstGeom>
          <a:solidFill>
            <a:srgbClr val="FFFFFF"/>
          </a:solidFill>
          <a:ln w="12700">
            <a:solidFill>
              <a:srgbClr val="E6ECF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" name="Text 36">
            <a:extLst>
              <a:ext uri="{FF2B5EF4-FFF2-40B4-BE49-F238E27FC236}">
                <a16:creationId xmlns:a16="http://schemas.microsoft.com/office/drawing/2014/main" id="{98488CCC-1C18-CCB5-EDD4-4AB0446593DE}"/>
              </a:ext>
            </a:extLst>
          </p:cNvPr>
          <p:cNvSpPr/>
          <p:nvPr/>
        </p:nvSpPr>
        <p:spPr>
          <a:xfrm>
            <a:off x="4658252" y="6267673"/>
            <a:ext cx="1826130" cy="28270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>
              <a:tabLst>
                <a:tab pos="0" algn="l"/>
              </a:tabLst>
            </a:pPr>
            <a:r>
              <a:rPr lang="en-US" sz="950" dirty="0">
                <a:solidFill>
                  <a:srgbClr val="627D98"/>
                </a:solidFill>
                <a:latin typeface="Aptos"/>
              </a:rPr>
              <a:t>Administration</a:t>
            </a:r>
            <a:endParaRPr lang="en-US" sz="95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" name="Text 37">
            <a:extLst>
              <a:ext uri="{FF2B5EF4-FFF2-40B4-BE49-F238E27FC236}">
                <a16:creationId xmlns:a16="http://schemas.microsoft.com/office/drawing/2014/main" id="{F4AB9749-CFC8-BDE7-26E0-C67B9C520A76}"/>
              </a:ext>
            </a:extLst>
          </p:cNvPr>
          <p:cNvSpPr/>
          <p:nvPr/>
        </p:nvSpPr>
        <p:spPr>
          <a:xfrm>
            <a:off x="6199499" y="6234616"/>
            <a:ext cx="872920" cy="32313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chemeClr val="accent2"/>
                </a:solidFill>
                <a:effectLst/>
                <a:uFillTx/>
                <a:latin typeface="Aptos"/>
              </a:rPr>
              <a:t>Simple</a:t>
            </a:r>
            <a:endParaRPr lang="en-US" sz="1400" b="0" u="none" strike="noStrike" dirty="0">
              <a:solidFill>
                <a:schemeClr val="accent2"/>
              </a:solidFill>
              <a:effectLst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97731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504C4-7C02-12D8-2AA7-AF2B25294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E44A4CF0-AD12-F916-FA2A-2E124208E2B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9</a:t>
            </a:fld>
            <a:endParaRPr lang="sl-SI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425324-1369-D906-61A1-E834985C84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2309"/>
          <a:stretch>
            <a:fillRect/>
          </a:stretch>
        </p:blipFill>
        <p:spPr>
          <a:xfrm>
            <a:off x="6797814" y="2059997"/>
            <a:ext cx="2131828" cy="42123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170810-A37B-D1BA-02E1-0231D01AFA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1"/>
          <a:stretch>
            <a:fillRect/>
          </a:stretch>
        </p:blipFill>
        <p:spPr>
          <a:xfrm>
            <a:off x="461895" y="2059997"/>
            <a:ext cx="6033719" cy="4133026"/>
          </a:xfrm>
          <a:prstGeom prst="rect">
            <a:avLst/>
          </a:prstGeom>
        </p:spPr>
      </p:pic>
      <p:sp>
        <p:nvSpPr>
          <p:cNvPr id="2" name="Title 5">
            <a:extLst>
              <a:ext uri="{FF2B5EF4-FFF2-40B4-BE49-F238E27FC236}">
                <a16:creationId xmlns:a16="http://schemas.microsoft.com/office/drawing/2014/main" id="{148E3E39-542A-FCA6-720B-64AF7089F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742" y="973179"/>
            <a:ext cx="7886700" cy="66907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sl-SI" sz="3200" b="1" dirty="0" err="1">
                <a:latin typeface="+mn-lt"/>
                <a:ea typeface="Aptos Display"/>
              </a:rPr>
              <a:t>Example</a:t>
            </a:r>
            <a:r>
              <a:rPr lang="sl-SI" sz="3200" b="1" dirty="0">
                <a:latin typeface="+mn-lt"/>
                <a:ea typeface="Aptos Display"/>
              </a:rPr>
              <a:t> </a:t>
            </a:r>
            <a:r>
              <a:rPr lang="sl-SI" sz="3200" b="1" dirty="0" err="1">
                <a:latin typeface="+mn-lt"/>
                <a:ea typeface="Aptos Display"/>
              </a:rPr>
              <a:t>of</a:t>
            </a:r>
            <a:r>
              <a:rPr lang="sl-SI" sz="3200" b="1" dirty="0">
                <a:latin typeface="+mn-lt"/>
                <a:ea typeface="Aptos Display"/>
              </a:rPr>
              <a:t> </a:t>
            </a:r>
            <a:r>
              <a:rPr lang="sl-SI" sz="3200" b="1" dirty="0" err="1">
                <a:latin typeface="+mn-lt"/>
                <a:ea typeface="Aptos Display"/>
              </a:rPr>
              <a:t>returns</a:t>
            </a:r>
            <a:r>
              <a:rPr lang="sl-SI" sz="3200" b="1" dirty="0">
                <a:latin typeface="+mn-lt"/>
                <a:ea typeface="Aptos Display"/>
              </a:rPr>
              <a:t> </a:t>
            </a:r>
            <a:r>
              <a:rPr lang="sl-SI" sz="3200" b="1" dirty="0" err="1">
                <a:latin typeface="+mn-lt"/>
                <a:ea typeface="Aptos Display"/>
              </a:rPr>
              <a:t>over</a:t>
            </a:r>
            <a:r>
              <a:rPr lang="sl-SI" sz="3200" b="1" dirty="0">
                <a:latin typeface="+mn-lt"/>
                <a:ea typeface="Aptos Display"/>
              </a:rPr>
              <a:t> 15 </a:t>
            </a:r>
            <a:r>
              <a:rPr lang="sl-SI" sz="3200" b="1" dirty="0" err="1">
                <a:latin typeface="+mn-lt"/>
                <a:ea typeface="Aptos Display"/>
              </a:rPr>
              <a:t>and</a:t>
            </a:r>
            <a:r>
              <a:rPr lang="sl-SI" sz="3200" b="1" dirty="0">
                <a:latin typeface="+mn-lt"/>
                <a:ea typeface="Aptos Display"/>
              </a:rPr>
              <a:t> 20 </a:t>
            </a:r>
            <a:r>
              <a:rPr lang="sl-SI" sz="3200" b="1" dirty="0" err="1">
                <a:latin typeface="+mn-lt"/>
                <a:ea typeface="Aptos Display"/>
              </a:rPr>
              <a:t>years</a:t>
            </a:r>
            <a:endParaRPr 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8926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15D2C-BB90-822F-9866-643FBEDFB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A45A9F34-F31C-C336-6CEF-6F9E25D7AE17}"/>
              </a:ext>
            </a:extLst>
          </p:cNvPr>
          <p:cNvSpPr txBox="1">
            <a:spLocks/>
          </p:cNvSpPr>
          <p:nvPr/>
        </p:nvSpPr>
        <p:spPr>
          <a:xfrm>
            <a:off x="577742" y="973179"/>
            <a:ext cx="7886700" cy="669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GB" sz="3200" b="1" dirty="0">
                <a:latin typeface="+mn-lt"/>
                <a:ea typeface="Aptos Display"/>
              </a:rPr>
              <a:t>Sweden: a proof that small size is not an excuse. </a:t>
            </a:r>
            <a:endParaRPr lang="en-US" sz="3200" dirty="0">
              <a:latin typeface="+mn-lt"/>
            </a:endParaRP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02424CC1-D090-0B1C-AD8C-B202141B850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10</a:t>
            </a:fld>
            <a:endParaRPr lang="sl-SI"/>
          </a:p>
        </p:txBody>
      </p:sp>
      <p:sp>
        <p:nvSpPr>
          <p:cNvPr id="7" name="Text 30">
            <a:extLst>
              <a:ext uri="{FF2B5EF4-FFF2-40B4-BE49-F238E27FC236}">
                <a16:creationId xmlns:a16="http://schemas.microsoft.com/office/drawing/2014/main" id="{2056D2A2-D6D8-F33B-AF8E-64A5877B03AC}"/>
              </a:ext>
            </a:extLst>
          </p:cNvPr>
          <p:cNvSpPr/>
          <p:nvPr/>
        </p:nvSpPr>
        <p:spPr>
          <a:xfrm>
            <a:off x="171572" y="6374753"/>
            <a:ext cx="11109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670" b="0" i="1" u="none" strike="noStrike" dirty="0">
                <a:solidFill>
                  <a:srgbClr val="829AB1"/>
                </a:solidFill>
                <a:effectLst/>
                <a:uFillTx/>
                <a:ea typeface="Aptos"/>
              </a:rPr>
              <a:t>Sources: Swedish Ministry of Finance (Jun 2026); OECD (Apr 2026).</a:t>
            </a:r>
            <a:endParaRPr lang="en-US" sz="670" b="0" u="none" strike="noStrike" dirty="0"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EFE1654D-52FB-1375-27DA-1D4B1608C9E1}"/>
              </a:ext>
            </a:extLst>
          </p:cNvPr>
          <p:cNvSpPr/>
          <p:nvPr/>
        </p:nvSpPr>
        <p:spPr>
          <a:xfrm>
            <a:off x="577742" y="2550589"/>
            <a:ext cx="4190201" cy="248460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ea typeface="Aptos" pitchFamily="34" charset="-122"/>
                <a:cs typeface="Aptos" pitchFamily="34" charset="-120"/>
              </a:rPr>
              <a:t>909 LISTED FIRMS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ea typeface="Aptos" pitchFamily="34" charset="-122"/>
              <a:cs typeface="Aptos" pitchFamily="34" charset="-12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ea typeface="Aptos" pitchFamily="34" charset="-122"/>
                <a:cs typeface="Aptos" pitchFamily="34" charset="-120"/>
              </a:rPr>
              <a:t>MARKET CAP / GDP = 194 %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70 % HOUSEHOLDS hold investment funds directly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&gt;40 % of Swedes have ISK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Pension assets as % of GDP = 136 % (+ public pension reserve funds – 35 % of GDP)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#1 in EU venture-capital investment per capita over the past five years</a:t>
            </a: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458318F1-4904-2181-1A99-BDAD6BBEB830}"/>
              </a:ext>
            </a:extLst>
          </p:cNvPr>
          <p:cNvSpPr/>
          <p:nvPr/>
        </p:nvSpPr>
        <p:spPr>
          <a:xfrm>
            <a:off x="6134700" y="3090098"/>
            <a:ext cx="1811419" cy="1069688"/>
          </a:xfrm>
          <a:prstGeom prst="rect">
            <a:avLst/>
          </a:prstGeom>
          <a:noFill/>
          <a:ln>
            <a:solidFill>
              <a:schemeClr val="accent1">
                <a:shade val="15000"/>
              </a:schemeClr>
            </a:solidFill>
          </a:ln>
        </p:spPr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sz="1100" dirty="0"/>
              <a:t>More than 500 IPOs in ten year – more than Germany, France, Italy and the Netherlands combined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2789D5C2-67C9-4EC0-BBC7-6B1EFC7B8C9F}"/>
              </a:ext>
            </a:extLst>
          </p:cNvPr>
          <p:cNvSpPr/>
          <p:nvPr/>
        </p:nvSpPr>
        <p:spPr>
          <a:xfrm>
            <a:off x="4994121" y="3349689"/>
            <a:ext cx="914400" cy="550506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792907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9A89D-D036-061A-F73C-2D3B8E5A9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C0BB4941-CCC0-6AB7-9B54-7D7597F8CA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11</a:t>
            </a:fld>
            <a:endParaRPr lang="sl-SI"/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9BC58F4D-A3CA-9838-D720-F88BCD3FA182}"/>
              </a:ext>
            </a:extLst>
          </p:cNvPr>
          <p:cNvSpPr/>
          <p:nvPr/>
        </p:nvSpPr>
        <p:spPr>
          <a:xfrm>
            <a:off x="577742" y="1971678"/>
            <a:ext cx="82774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ea typeface="Aptos" pitchFamily="34" charset="-122"/>
                <a:cs typeface="Aptos" pitchFamily="34" charset="-120"/>
              </a:rPr>
              <a:t>Participation, long-term capital, growth markets and exits reinforce one another – when supported by the right policy framework.</a:t>
            </a:r>
            <a:endParaRPr lang="en-US" sz="11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DB4837-319E-20D7-D0DA-03A965F477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5663"/>
          <a:stretch>
            <a:fillRect/>
          </a:stretch>
        </p:blipFill>
        <p:spPr>
          <a:xfrm>
            <a:off x="8659258" y="2429405"/>
            <a:ext cx="396607" cy="35975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615B05-9B05-2E35-1B36-7CC2B0FFF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49407"/>
            <a:ext cx="8659258" cy="3647221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5D5A347-2B2B-CDC8-2D35-FCDCC2FFF419}"/>
              </a:ext>
            </a:extLst>
          </p:cNvPr>
          <p:cNvSpPr txBox="1">
            <a:spLocks/>
          </p:cNvSpPr>
          <p:nvPr/>
        </p:nvSpPr>
        <p:spPr>
          <a:xfrm>
            <a:off x="577742" y="973179"/>
            <a:ext cx="8277472" cy="669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GB" sz="3200" b="1" dirty="0">
                <a:latin typeface="+mn-lt"/>
                <a:ea typeface="Aptos Display"/>
              </a:rPr>
              <a:t>Why Sweden works?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D0DAD-3B7F-3595-BEAE-CE7313F5A881}"/>
              </a:ext>
            </a:extLst>
          </p:cNvPr>
          <p:cNvSpPr txBox="1"/>
          <p:nvPr/>
        </p:nvSpPr>
        <p:spPr>
          <a:xfrm>
            <a:off x="1940767" y="3629607"/>
            <a:ext cx="5822302" cy="900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pPr algn="ctr"/>
            <a:r>
              <a:rPr lang="en-US" dirty="0"/>
              <a:t>Positive feedback loop</a:t>
            </a:r>
            <a:endParaRPr lang="en-SI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E39AED8-58D9-F9DA-B302-C0F452B2731E}"/>
              </a:ext>
            </a:extLst>
          </p:cNvPr>
          <p:cNvSpPr/>
          <p:nvPr/>
        </p:nvSpPr>
        <p:spPr>
          <a:xfrm>
            <a:off x="3359020" y="3760237"/>
            <a:ext cx="2827176" cy="653143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E9E80A23-8D96-5CC5-5CF7-A58C7BB86C20}"/>
              </a:ext>
            </a:extLst>
          </p:cNvPr>
          <p:cNvSpPr/>
          <p:nvPr/>
        </p:nvSpPr>
        <p:spPr>
          <a:xfrm>
            <a:off x="-106062" y="5788312"/>
            <a:ext cx="7387807" cy="10696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US" sz="1100" b="1" dirty="0"/>
              <a:t>Small size is not an excuse. What matters is the ecosystem, not one account or size.</a:t>
            </a:r>
          </a:p>
        </p:txBody>
      </p:sp>
    </p:spTree>
    <p:extLst>
      <p:ext uri="{BB962C8B-B14F-4D97-AF65-F5344CB8AC3E}">
        <p14:creationId xmlns:p14="http://schemas.microsoft.com/office/powerpoint/2010/main" val="1369945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B4047-B239-6829-7A54-80B43D3DA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B863CA93-7105-B32B-59CD-B9936FBCE5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12</a:t>
            </a:fld>
            <a:endParaRPr lang="sl-SI"/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C9DEB035-CB97-AD8F-48D7-5016EC9FD73E}"/>
              </a:ext>
            </a:extLst>
          </p:cNvPr>
          <p:cNvSpPr/>
          <p:nvPr/>
        </p:nvSpPr>
        <p:spPr>
          <a:xfrm>
            <a:off x="577742" y="1896996"/>
            <a:ext cx="10789560" cy="319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  <a:ea typeface="Aptos"/>
              </a:rPr>
              <a:t>Pension design determines whether household savings become patient ownership and growth capital.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14" name="Text 16">
            <a:extLst>
              <a:ext uri="{FF2B5EF4-FFF2-40B4-BE49-F238E27FC236}">
                <a16:creationId xmlns:a16="http://schemas.microsoft.com/office/drawing/2014/main" id="{C0612B0E-6291-8013-1E0D-2821D3AC8763}"/>
              </a:ext>
            </a:extLst>
          </p:cNvPr>
          <p:cNvSpPr/>
          <p:nvPr/>
        </p:nvSpPr>
        <p:spPr>
          <a:xfrm>
            <a:off x="530280" y="6500797"/>
            <a:ext cx="11109600" cy="16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>
              <a:tabLst>
                <a:tab pos="0" algn="l"/>
              </a:tabLst>
            </a:pPr>
            <a:r>
              <a:rPr lang="en-US" sz="670" b="0" i="1" u="none" strike="noStrike" dirty="0">
                <a:solidFill>
                  <a:srgbClr val="829AB1"/>
                </a:solidFill>
                <a:effectLst/>
                <a:uFillTx/>
                <a:ea typeface="Aptos"/>
              </a:rPr>
              <a:t>Source: PE/VC: Invest Europe 2024.</a:t>
            </a:r>
            <a:endParaRPr lang="en-US" sz="670" b="0" u="none" strike="noStrike" dirty="0">
              <a:solidFill>
                <a:srgbClr val="000000"/>
              </a:solidFill>
              <a:effectLst/>
              <a:uFillTx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58AAD3A-4CFC-A36D-4D39-AA2D08EBE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648" y="2440151"/>
            <a:ext cx="3775566" cy="2064566"/>
          </a:xfrm>
          <a:prstGeom prst="rect">
            <a:avLst/>
          </a:prstGeom>
        </p:spPr>
      </p:pic>
      <p:sp>
        <p:nvSpPr>
          <p:cNvPr id="20" name="Text 15">
            <a:extLst>
              <a:ext uri="{FF2B5EF4-FFF2-40B4-BE49-F238E27FC236}">
                <a16:creationId xmlns:a16="http://schemas.microsoft.com/office/drawing/2014/main" id="{A0679879-7794-810E-155C-1F8F339BE5F7}"/>
              </a:ext>
            </a:extLst>
          </p:cNvPr>
          <p:cNvSpPr/>
          <p:nvPr/>
        </p:nvSpPr>
        <p:spPr>
          <a:xfrm>
            <a:off x="5073805" y="4652188"/>
            <a:ext cx="4070195" cy="77687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>
              <a:tabLst>
                <a:tab pos="0" algn="l"/>
              </a:tabLst>
            </a:pPr>
            <a:r>
              <a:rPr lang="en-US" sz="1100" u="none" strike="noStrike" dirty="0">
                <a:effectLst/>
                <a:uFillTx/>
              </a:rPr>
              <a:t>A larger pension pool supports the full financing cycle</a:t>
            </a:r>
            <a:r>
              <a:rPr lang="en-US" sz="1100" dirty="0"/>
              <a:t>:</a:t>
            </a:r>
            <a:endParaRPr lang="en-US" sz="1100" u="none" strike="noStrike" dirty="0">
              <a:effectLst/>
              <a:uFillTx/>
            </a:endParaRPr>
          </a:p>
          <a:p>
            <a:pPr marL="285750" indent="-285750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100" u="none" strike="noStrike" dirty="0">
                <a:effectLst/>
                <a:uFillTx/>
              </a:rPr>
              <a:t>capital for VC and PE funds</a:t>
            </a:r>
          </a:p>
          <a:p>
            <a:pPr marL="285750" indent="-285750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100" u="none" strike="noStrike" dirty="0">
                <a:effectLst/>
                <a:uFillTx/>
              </a:rPr>
              <a:t>Participation in IPOs</a:t>
            </a:r>
          </a:p>
          <a:p>
            <a:pPr marL="285750" indent="-285750" defTabSz="914400">
              <a:lnSpc>
                <a:spcPct val="100000"/>
              </a:lnSpc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1100" dirty="0"/>
              <a:t>Further capital for financing investments</a:t>
            </a:r>
            <a:r>
              <a:rPr lang="en-US" sz="1100" u="none" strike="noStrike" dirty="0">
                <a:effectLst/>
                <a:uFillTx/>
              </a:rPr>
              <a:t>.</a:t>
            </a:r>
          </a:p>
        </p:txBody>
      </p:sp>
      <p:graphicFrame>
        <p:nvGraphicFramePr>
          <p:cNvPr id="3" name="Chart 0">
            <a:extLst>
              <a:ext uri="{FF2B5EF4-FFF2-40B4-BE49-F238E27FC236}">
                <a16:creationId xmlns:a16="http://schemas.microsoft.com/office/drawing/2014/main" id="{D5567F0F-7152-5830-2E23-0E50DFE122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5244303"/>
              </p:ext>
            </p:extLst>
          </p:nvPr>
        </p:nvGraphicFramePr>
        <p:xfrm>
          <a:off x="148340" y="2355645"/>
          <a:ext cx="4767788" cy="4075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6C76A8C-7F97-D0C0-4057-D1200D5614BC}"/>
              </a:ext>
            </a:extLst>
          </p:cNvPr>
          <p:cNvSpPr txBox="1"/>
          <p:nvPr/>
        </p:nvSpPr>
        <p:spPr>
          <a:xfrm>
            <a:off x="2882914" y="2482916"/>
            <a:ext cx="25836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Pension assets as % of GDP</a:t>
            </a:r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18BE93DF-0505-8BA4-FF0F-4EE4EC9D6B13}"/>
              </a:ext>
            </a:extLst>
          </p:cNvPr>
          <p:cNvSpPr txBox="1">
            <a:spLocks/>
          </p:cNvSpPr>
          <p:nvPr/>
        </p:nvSpPr>
        <p:spPr>
          <a:xfrm>
            <a:off x="296104" y="781651"/>
            <a:ext cx="8277472" cy="669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US" sz="3200" b="1" dirty="0">
                <a:latin typeface="+mn-lt"/>
                <a:ea typeface="Aptos Display"/>
              </a:rPr>
              <a:t>Pension size matters for capital-market development</a:t>
            </a:r>
          </a:p>
        </p:txBody>
      </p:sp>
    </p:spTree>
    <p:extLst>
      <p:ext uri="{BB962C8B-B14F-4D97-AF65-F5344CB8AC3E}">
        <p14:creationId xmlns:p14="http://schemas.microsoft.com/office/powerpoint/2010/main" val="3433843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F4A46-6298-65ED-5713-07F0D6CD7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A74DF140-1CD2-FFD3-E505-0578110955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13</a:t>
            </a:fld>
            <a:endParaRPr lang="sl-SI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ADF54D-40F6-CBBE-F9BA-2772E997DD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9123"/>
          <a:stretch>
            <a:fillRect/>
          </a:stretch>
        </p:blipFill>
        <p:spPr>
          <a:xfrm>
            <a:off x="310940" y="2084509"/>
            <a:ext cx="5649312" cy="401717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535FA9D5-0BE1-17E5-6F5B-89B9F7703206}"/>
              </a:ext>
            </a:extLst>
          </p:cNvPr>
          <p:cNvSpPr/>
          <p:nvPr/>
        </p:nvSpPr>
        <p:spPr>
          <a:xfrm rot="16200000">
            <a:off x="5337773" y="3596864"/>
            <a:ext cx="869795" cy="122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1F8DC2-D37E-1903-0D92-021625F297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74" y="2084510"/>
            <a:ext cx="1595811" cy="19442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B4400F-9A27-C55A-8DCC-FEF99131A0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4003" y="4328318"/>
            <a:ext cx="3181722" cy="167786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6DF7E8E-916C-6443-232E-7D6E62C0238B}"/>
              </a:ext>
            </a:extLst>
          </p:cNvPr>
          <p:cNvSpPr/>
          <p:nvPr/>
        </p:nvSpPr>
        <p:spPr>
          <a:xfrm>
            <a:off x="4021631" y="2084509"/>
            <a:ext cx="1938621" cy="2478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33D6C0-2492-F5A1-823A-16BF5C82AF7E}"/>
              </a:ext>
            </a:extLst>
          </p:cNvPr>
          <p:cNvSpPr/>
          <p:nvPr/>
        </p:nvSpPr>
        <p:spPr>
          <a:xfrm>
            <a:off x="3906158" y="2135328"/>
            <a:ext cx="1938622" cy="2875859"/>
          </a:xfrm>
          <a:prstGeom prst="rect">
            <a:avLst/>
          </a:prstGeom>
          <a:solidFill>
            <a:schemeClr val="bg1"/>
          </a:solidFill>
          <a:ln>
            <a:solidFill>
              <a:srgbClr val="D7E0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6093D22-0795-0359-576D-ECB0D065C59C}"/>
              </a:ext>
            </a:extLst>
          </p:cNvPr>
          <p:cNvSpPr/>
          <p:nvPr/>
        </p:nvSpPr>
        <p:spPr>
          <a:xfrm>
            <a:off x="3906157" y="4505381"/>
            <a:ext cx="1938622" cy="517626"/>
          </a:xfrm>
          <a:prstGeom prst="rect">
            <a:avLst/>
          </a:prstGeom>
          <a:solidFill>
            <a:schemeClr val="bg1"/>
          </a:solidFill>
          <a:ln>
            <a:solidFill>
              <a:srgbClr val="D7E0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75237A0-BEFB-7BCC-8D91-E3A3B8B40205}"/>
              </a:ext>
            </a:extLst>
          </p:cNvPr>
          <p:cNvSpPr/>
          <p:nvPr/>
        </p:nvSpPr>
        <p:spPr>
          <a:xfrm>
            <a:off x="3906158" y="5004345"/>
            <a:ext cx="1938622" cy="1025473"/>
          </a:xfrm>
          <a:prstGeom prst="rect">
            <a:avLst/>
          </a:prstGeom>
          <a:solidFill>
            <a:schemeClr val="bg1"/>
          </a:solidFill>
          <a:ln>
            <a:solidFill>
              <a:srgbClr val="D7E0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20B2D01-FCF0-A25D-4331-ADD106AEEABD}"/>
              </a:ext>
            </a:extLst>
          </p:cNvPr>
          <p:cNvSpPr txBox="1"/>
          <p:nvPr/>
        </p:nvSpPr>
        <p:spPr>
          <a:xfrm>
            <a:off x="4112679" y="5372934"/>
            <a:ext cx="152557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Automatic-</a:t>
            </a:r>
            <a:r>
              <a:rPr lang="en-GB" sz="900" dirty="0" err="1"/>
              <a:t>enrollment</a:t>
            </a:r>
            <a:endParaRPr lang="en-GB" sz="9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4A11426-3174-489E-1714-AA18178B92A0}"/>
              </a:ext>
            </a:extLst>
          </p:cNvPr>
          <p:cNvSpPr txBox="1"/>
          <p:nvPr/>
        </p:nvSpPr>
        <p:spPr>
          <a:xfrm>
            <a:off x="3985613" y="4610954"/>
            <a:ext cx="18591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I" sz="700" dirty="0"/>
              <a:t>Flexible retirement drawdown</a:t>
            </a:r>
            <a:r>
              <a:rPr lang="en-US" sz="700" dirty="0"/>
              <a:t>, k</a:t>
            </a:r>
            <a:r>
              <a:rPr lang="en-SI" sz="700" dirty="0"/>
              <a:t>eep part of the portfolio invested for growth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008784E-EE6B-C581-A7CE-2D2A47098ACE}"/>
              </a:ext>
            </a:extLst>
          </p:cNvPr>
          <p:cNvSpPr/>
          <p:nvPr/>
        </p:nvSpPr>
        <p:spPr>
          <a:xfrm>
            <a:off x="3906157" y="2123508"/>
            <a:ext cx="1938622" cy="349116"/>
          </a:xfrm>
          <a:prstGeom prst="rect">
            <a:avLst/>
          </a:prstGeom>
          <a:solidFill>
            <a:srgbClr val="003399"/>
          </a:solidFill>
          <a:ln>
            <a:solidFill>
              <a:srgbClr val="D7E0E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4F4543B-7529-883E-3633-CADA323746D3}"/>
              </a:ext>
            </a:extLst>
          </p:cNvPr>
          <p:cNvSpPr txBox="1"/>
          <p:nvPr/>
        </p:nvSpPr>
        <p:spPr>
          <a:xfrm>
            <a:off x="3960098" y="2193209"/>
            <a:ext cx="18591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Solutions?</a:t>
            </a:r>
            <a:endParaRPr lang="en-SI" sz="900" dirty="0">
              <a:solidFill>
                <a:schemeClr val="bg1"/>
              </a:solidFill>
            </a:endParaRPr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9C24510B-9FFA-EE14-713B-961374A93527}"/>
              </a:ext>
            </a:extLst>
          </p:cNvPr>
          <p:cNvSpPr txBox="1">
            <a:spLocks/>
          </p:cNvSpPr>
          <p:nvPr/>
        </p:nvSpPr>
        <p:spPr>
          <a:xfrm>
            <a:off x="310940" y="919698"/>
            <a:ext cx="8095245" cy="669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GB" sz="3200" b="1" dirty="0">
                <a:latin typeface="+mn-lt"/>
                <a:ea typeface="Aptos Display"/>
              </a:rPr>
              <a:t>Pension design matters as much as pension size</a:t>
            </a:r>
          </a:p>
        </p:txBody>
      </p:sp>
    </p:spTree>
    <p:extLst>
      <p:ext uri="{BB962C8B-B14F-4D97-AF65-F5344CB8AC3E}">
        <p14:creationId xmlns:p14="http://schemas.microsoft.com/office/powerpoint/2010/main" val="1564862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84840-0C90-571C-F6FA-39A7F9BF4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E410099A-F31A-E0A1-D4DD-1EE3D78725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14</a:t>
            </a:fld>
            <a:endParaRPr lang="sl-SI"/>
          </a:p>
        </p:txBody>
      </p:sp>
      <p:sp>
        <p:nvSpPr>
          <p:cNvPr id="72" name="Shape 36">
            <a:extLst>
              <a:ext uri="{FF2B5EF4-FFF2-40B4-BE49-F238E27FC236}">
                <a16:creationId xmlns:a16="http://schemas.microsoft.com/office/drawing/2014/main" id="{B47D99EF-79A4-9FE8-E3C7-2EC0894F80EE}"/>
              </a:ext>
            </a:extLst>
          </p:cNvPr>
          <p:cNvSpPr/>
          <p:nvPr/>
        </p:nvSpPr>
        <p:spPr>
          <a:xfrm>
            <a:off x="941343" y="2415901"/>
            <a:ext cx="7413524" cy="475200"/>
          </a:xfrm>
          <a:prstGeom prst="roundRect">
            <a:avLst>
              <a:gd name="adj" fmla="val 5769"/>
            </a:avLst>
          </a:prstGeom>
          <a:solidFill>
            <a:srgbClr val="102A43"/>
          </a:solidFill>
          <a:ln w="12700">
            <a:solidFill>
              <a:srgbClr val="102A4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100" b="1" u="none" strike="noStrike">
              <a:solidFill>
                <a:srgbClr val="FFFFFF"/>
              </a:solidFill>
              <a:effectLst/>
              <a:uFillTx/>
            </a:endParaRPr>
          </a:p>
        </p:txBody>
      </p:sp>
      <p:sp>
        <p:nvSpPr>
          <p:cNvPr id="6" name="Text 37">
            <a:extLst>
              <a:ext uri="{FF2B5EF4-FFF2-40B4-BE49-F238E27FC236}">
                <a16:creationId xmlns:a16="http://schemas.microsoft.com/office/drawing/2014/main" id="{A8DA8519-6EBA-9798-4D2B-0C74E7B7785B}"/>
              </a:ext>
            </a:extLst>
          </p:cNvPr>
          <p:cNvSpPr/>
          <p:nvPr/>
        </p:nvSpPr>
        <p:spPr>
          <a:xfrm>
            <a:off x="720121" y="2428015"/>
            <a:ext cx="7954920" cy="475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FFFFFF"/>
                </a:solidFill>
                <a:effectLst/>
                <a:uFillTx/>
              </a:rPr>
              <a:t>STRATEGY TO 2028</a:t>
            </a: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FFFFFF"/>
                </a:solidFill>
                <a:effectLst/>
                <a:uFillTx/>
              </a:rPr>
              <a:t>LJSE ambition: grow at least 4× faster through 2028 than in the previous five-year period.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BE114CE-892F-A0B4-ED0C-41BEDF62542E}"/>
              </a:ext>
            </a:extLst>
          </p:cNvPr>
          <p:cNvGrpSpPr/>
          <p:nvPr/>
        </p:nvGrpSpPr>
        <p:grpSpPr>
          <a:xfrm>
            <a:off x="1029022" y="3060639"/>
            <a:ext cx="7233803" cy="475200"/>
            <a:chOff x="1086174" y="1597402"/>
            <a:chExt cx="2628576" cy="475200"/>
          </a:xfrm>
        </p:grpSpPr>
        <p:sp>
          <p:nvSpPr>
            <p:cNvPr id="8" name="Shape 18">
              <a:extLst>
                <a:ext uri="{FF2B5EF4-FFF2-40B4-BE49-F238E27FC236}">
                  <a16:creationId xmlns:a16="http://schemas.microsoft.com/office/drawing/2014/main" id="{EC315548-D639-9297-9BC0-FA860C021B7F}"/>
                </a:ext>
              </a:extLst>
            </p:cNvPr>
            <p:cNvSpPr/>
            <p:nvPr/>
          </p:nvSpPr>
          <p:spPr>
            <a:xfrm>
              <a:off x="1086174" y="1597402"/>
              <a:ext cx="2628576" cy="475200"/>
            </a:xfrm>
            <a:prstGeom prst="roundRect">
              <a:avLst>
                <a:gd name="adj" fmla="val 20000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chemeClr val="accent1">
                  <a:lumMod val="20000"/>
                  <a:lumOff val="80000"/>
                </a:schemeClr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en-US" sz="1100" b="1" u="none" strike="noStrike">
                <a:solidFill>
                  <a:srgbClr val="000000"/>
                </a:solidFill>
                <a:effectLst/>
                <a:uFillTx/>
              </a:endParaRPr>
            </a:p>
          </p:txBody>
        </p:sp>
        <p:sp>
          <p:nvSpPr>
            <p:cNvPr id="10" name="Text 19">
              <a:extLst>
                <a:ext uri="{FF2B5EF4-FFF2-40B4-BE49-F238E27FC236}">
                  <a16:creationId xmlns:a16="http://schemas.microsoft.com/office/drawing/2014/main" id="{D2039A4B-0BBF-18E9-B59A-3727E2756CE0}"/>
                </a:ext>
              </a:extLst>
            </p:cNvPr>
            <p:cNvSpPr/>
            <p:nvPr/>
          </p:nvSpPr>
          <p:spPr>
            <a:xfrm>
              <a:off x="1445004" y="1775103"/>
              <a:ext cx="1636560" cy="1641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ctr">
              <a:noAutofit/>
            </a:bodyPr>
            <a:lstStyle/>
            <a:p>
              <a:pPr algn="ctr" defTabSz="914400">
                <a:lnSpc>
                  <a:spcPct val="100000"/>
                </a:lnSpc>
                <a:tabLst>
                  <a:tab pos="0" algn="l"/>
                </a:tabLst>
              </a:pPr>
              <a:r>
                <a:rPr lang="en-US" sz="1100" b="1" u="none" strike="noStrike" dirty="0">
                  <a:solidFill>
                    <a:srgbClr val="102A43"/>
                  </a:solidFill>
                  <a:effectLst/>
                  <a:uFillTx/>
                </a:rPr>
                <a:t>MOST IMPORTANT CHANGES</a:t>
              </a:r>
              <a:endParaRPr lang="en-US" sz="1100" b="1" u="none" strike="noStrike" dirty="0">
                <a:solidFill>
                  <a:srgbClr val="000000"/>
                </a:solidFill>
                <a:effectLst/>
                <a:uFillTx/>
              </a:endParaRPr>
            </a:p>
          </p:txBody>
        </p:sp>
      </p:grpSp>
      <p:sp>
        <p:nvSpPr>
          <p:cNvPr id="13" name="Text 21">
            <a:extLst>
              <a:ext uri="{FF2B5EF4-FFF2-40B4-BE49-F238E27FC236}">
                <a16:creationId xmlns:a16="http://schemas.microsoft.com/office/drawing/2014/main" id="{E5DE5886-359F-BAAE-DDA8-27FCE65461AE}"/>
              </a:ext>
            </a:extLst>
          </p:cNvPr>
          <p:cNvSpPr/>
          <p:nvPr/>
        </p:nvSpPr>
        <p:spPr>
          <a:xfrm>
            <a:off x="1279693" y="3631895"/>
            <a:ext cx="466308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Interactive Brokers access to LJSE instruments</a:t>
            </a:r>
          </a:p>
        </p:txBody>
      </p:sp>
      <p:sp>
        <p:nvSpPr>
          <p:cNvPr id="15" name="Text 22">
            <a:extLst>
              <a:ext uri="{FF2B5EF4-FFF2-40B4-BE49-F238E27FC236}">
                <a16:creationId xmlns:a16="http://schemas.microsoft.com/office/drawing/2014/main" id="{AAC3008B-C123-DB5D-60CA-764CEF5F7D2D}"/>
              </a:ext>
            </a:extLst>
          </p:cNvPr>
          <p:cNvSpPr/>
          <p:nvPr/>
        </p:nvSpPr>
        <p:spPr>
          <a:xfrm>
            <a:off x="330679" y="4028508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17" name="Text 23">
            <a:extLst>
              <a:ext uri="{FF2B5EF4-FFF2-40B4-BE49-F238E27FC236}">
                <a16:creationId xmlns:a16="http://schemas.microsoft.com/office/drawing/2014/main" id="{2FEB2FFC-09B4-9E8E-62CA-90D4E961D5B1}"/>
              </a:ext>
            </a:extLst>
          </p:cNvPr>
          <p:cNvSpPr/>
          <p:nvPr/>
        </p:nvSpPr>
        <p:spPr>
          <a:xfrm>
            <a:off x="1279693" y="4061735"/>
            <a:ext cx="3211866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New direct member: FIMA-</a:t>
            </a:r>
            <a:r>
              <a:rPr lang="en-US" sz="1100" b="0" u="none" strike="noStrike" dirty="0" err="1">
                <a:effectLst/>
                <a:uFillTx/>
              </a:rPr>
              <a:t>vrijednosnice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19" name="Text 24">
            <a:extLst>
              <a:ext uri="{FF2B5EF4-FFF2-40B4-BE49-F238E27FC236}">
                <a16:creationId xmlns:a16="http://schemas.microsoft.com/office/drawing/2014/main" id="{1C96BC20-5D62-2B2B-38BD-6FDB6E15AEE1}"/>
              </a:ext>
            </a:extLst>
          </p:cNvPr>
          <p:cNvSpPr/>
          <p:nvPr/>
        </p:nvSpPr>
        <p:spPr>
          <a:xfrm>
            <a:off x="959833" y="3628347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21" name="Text 25">
            <a:extLst>
              <a:ext uri="{FF2B5EF4-FFF2-40B4-BE49-F238E27FC236}">
                <a16:creationId xmlns:a16="http://schemas.microsoft.com/office/drawing/2014/main" id="{38DDB2A3-F006-65D4-DA48-16CEFF7E90D2}"/>
              </a:ext>
            </a:extLst>
          </p:cNvPr>
          <p:cNvSpPr/>
          <p:nvPr/>
        </p:nvSpPr>
        <p:spPr>
          <a:xfrm>
            <a:off x="1279693" y="4491575"/>
            <a:ext cx="466308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New ETFs</a:t>
            </a:r>
          </a:p>
        </p:txBody>
      </p:sp>
      <p:sp>
        <p:nvSpPr>
          <p:cNvPr id="23" name="Text 26">
            <a:extLst>
              <a:ext uri="{FF2B5EF4-FFF2-40B4-BE49-F238E27FC236}">
                <a16:creationId xmlns:a16="http://schemas.microsoft.com/office/drawing/2014/main" id="{946AA6F9-8414-8839-EA04-60419AC41E9C}"/>
              </a:ext>
            </a:extLst>
          </p:cNvPr>
          <p:cNvSpPr/>
          <p:nvPr/>
        </p:nvSpPr>
        <p:spPr>
          <a:xfrm>
            <a:off x="959833" y="4082729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25" name="Text 27">
            <a:extLst>
              <a:ext uri="{FF2B5EF4-FFF2-40B4-BE49-F238E27FC236}">
                <a16:creationId xmlns:a16="http://schemas.microsoft.com/office/drawing/2014/main" id="{ABE0F744-4142-63CA-77A1-BE0B95296118}"/>
              </a:ext>
            </a:extLst>
          </p:cNvPr>
          <p:cNvSpPr/>
          <p:nvPr/>
        </p:nvSpPr>
        <p:spPr>
          <a:xfrm>
            <a:off x="1279693" y="4921415"/>
            <a:ext cx="466308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Retail bonds and market making</a:t>
            </a:r>
          </a:p>
        </p:txBody>
      </p:sp>
      <p:sp>
        <p:nvSpPr>
          <p:cNvPr id="27" name="Text 29">
            <a:extLst>
              <a:ext uri="{FF2B5EF4-FFF2-40B4-BE49-F238E27FC236}">
                <a16:creationId xmlns:a16="http://schemas.microsoft.com/office/drawing/2014/main" id="{1CAE6F93-F2BE-FCE9-E662-A546572A031B}"/>
              </a:ext>
            </a:extLst>
          </p:cNvPr>
          <p:cNvSpPr/>
          <p:nvPr/>
        </p:nvSpPr>
        <p:spPr>
          <a:xfrm>
            <a:off x="4909918" y="3605513"/>
            <a:ext cx="47545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First IPO (real-estate fund) in pipeline</a:t>
            </a:r>
          </a:p>
        </p:txBody>
      </p:sp>
      <p:sp>
        <p:nvSpPr>
          <p:cNvPr id="29" name="Text 30">
            <a:extLst>
              <a:ext uri="{FF2B5EF4-FFF2-40B4-BE49-F238E27FC236}">
                <a16:creationId xmlns:a16="http://schemas.microsoft.com/office/drawing/2014/main" id="{0CC5062F-5170-C4A2-9315-8337FDBFA98E}"/>
              </a:ext>
            </a:extLst>
          </p:cNvPr>
          <p:cNvSpPr/>
          <p:nvPr/>
        </p:nvSpPr>
        <p:spPr>
          <a:xfrm>
            <a:off x="5698279" y="4028508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31" name="Text 31">
            <a:extLst>
              <a:ext uri="{FF2B5EF4-FFF2-40B4-BE49-F238E27FC236}">
                <a16:creationId xmlns:a16="http://schemas.microsoft.com/office/drawing/2014/main" id="{F49973ED-634A-43F2-91A3-8C91C1CC64E8}"/>
              </a:ext>
            </a:extLst>
          </p:cNvPr>
          <p:cNvSpPr/>
          <p:nvPr/>
        </p:nvSpPr>
        <p:spPr>
          <a:xfrm>
            <a:off x="4909918" y="4085896"/>
            <a:ext cx="47545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More dialog with issuers, investors, pension-funds, </a:t>
            </a: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policymakers and other stakeholders</a:t>
            </a:r>
          </a:p>
        </p:txBody>
      </p:sp>
      <p:sp>
        <p:nvSpPr>
          <p:cNvPr id="33" name="Text 32">
            <a:extLst>
              <a:ext uri="{FF2B5EF4-FFF2-40B4-BE49-F238E27FC236}">
                <a16:creationId xmlns:a16="http://schemas.microsoft.com/office/drawing/2014/main" id="{F4527E02-CEF8-1CD0-A9E9-5C5894B83102}"/>
              </a:ext>
            </a:extLst>
          </p:cNvPr>
          <p:cNvSpPr/>
          <p:nvPr/>
        </p:nvSpPr>
        <p:spPr>
          <a:xfrm>
            <a:off x="5698279" y="4458348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35" name="Text 33">
            <a:extLst>
              <a:ext uri="{FF2B5EF4-FFF2-40B4-BE49-F238E27FC236}">
                <a16:creationId xmlns:a16="http://schemas.microsoft.com/office/drawing/2014/main" id="{875A420A-FBB5-7F37-8E78-C4B6554D8C99}"/>
              </a:ext>
            </a:extLst>
          </p:cNvPr>
          <p:cNvSpPr/>
          <p:nvPr/>
        </p:nvSpPr>
        <p:spPr>
          <a:xfrm>
            <a:off x="4909918" y="4503977"/>
            <a:ext cx="47545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>
                <a:effectLst/>
                <a:uFillTx/>
              </a:rPr>
              <a:t>Optimised products, services and transaction costs</a:t>
            </a:r>
          </a:p>
        </p:txBody>
      </p:sp>
      <p:sp>
        <p:nvSpPr>
          <p:cNvPr id="37" name="Text 34">
            <a:extLst>
              <a:ext uri="{FF2B5EF4-FFF2-40B4-BE49-F238E27FC236}">
                <a16:creationId xmlns:a16="http://schemas.microsoft.com/office/drawing/2014/main" id="{A31326AC-8C6C-1834-DFD2-1FF97F04360E}"/>
              </a:ext>
            </a:extLst>
          </p:cNvPr>
          <p:cNvSpPr/>
          <p:nvPr/>
        </p:nvSpPr>
        <p:spPr>
          <a:xfrm>
            <a:off x="5698279" y="4888188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39" name="Text 35">
            <a:extLst>
              <a:ext uri="{FF2B5EF4-FFF2-40B4-BE49-F238E27FC236}">
                <a16:creationId xmlns:a16="http://schemas.microsoft.com/office/drawing/2014/main" id="{F1B4A1ED-5D7C-4DF6-9842-5F1CBB5FC269}"/>
              </a:ext>
            </a:extLst>
          </p:cNvPr>
          <p:cNvSpPr/>
          <p:nvPr/>
        </p:nvSpPr>
        <p:spPr>
          <a:xfrm>
            <a:off x="4909918" y="4933817"/>
            <a:ext cx="47545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Stronger international promotion and visibility</a:t>
            </a:r>
          </a:p>
        </p:txBody>
      </p:sp>
      <p:sp>
        <p:nvSpPr>
          <p:cNvPr id="41" name="Text 27">
            <a:extLst>
              <a:ext uri="{FF2B5EF4-FFF2-40B4-BE49-F238E27FC236}">
                <a16:creationId xmlns:a16="http://schemas.microsoft.com/office/drawing/2014/main" id="{F7ACF24F-2303-A44B-A55D-4F67AB9710C2}"/>
              </a:ext>
            </a:extLst>
          </p:cNvPr>
          <p:cNvSpPr/>
          <p:nvPr/>
        </p:nvSpPr>
        <p:spPr>
          <a:xfrm>
            <a:off x="1279693" y="5385749"/>
            <a:ext cx="466308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Increasing number of retail investors</a:t>
            </a:r>
          </a:p>
        </p:txBody>
      </p:sp>
      <p:sp>
        <p:nvSpPr>
          <p:cNvPr id="43" name="Text 26">
            <a:extLst>
              <a:ext uri="{FF2B5EF4-FFF2-40B4-BE49-F238E27FC236}">
                <a16:creationId xmlns:a16="http://schemas.microsoft.com/office/drawing/2014/main" id="{9F4CB861-F294-89BC-D3F3-CA1D250857F3}"/>
              </a:ext>
            </a:extLst>
          </p:cNvPr>
          <p:cNvSpPr/>
          <p:nvPr/>
        </p:nvSpPr>
        <p:spPr>
          <a:xfrm>
            <a:off x="959833" y="4509935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45" name="Text 26">
            <a:extLst>
              <a:ext uri="{FF2B5EF4-FFF2-40B4-BE49-F238E27FC236}">
                <a16:creationId xmlns:a16="http://schemas.microsoft.com/office/drawing/2014/main" id="{16C8CCB7-A2EE-983F-C233-2B3ABA00C464}"/>
              </a:ext>
            </a:extLst>
          </p:cNvPr>
          <p:cNvSpPr/>
          <p:nvPr/>
        </p:nvSpPr>
        <p:spPr>
          <a:xfrm>
            <a:off x="964981" y="4958135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47" name="Text 26">
            <a:extLst>
              <a:ext uri="{FF2B5EF4-FFF2-40B4-BE49-F238E27FC236}">
                <a16:creationId xmlns:a16="http://schemas.microsoft.com/office/drawing/2014/main" id="{8B7B7185-EC6D-44D6-E8AB-A0B0D63FA1A0}"/>
              </a:ext>
            </a:extLst>
          </p:cNvPr>
          <p:cNvSpPr/>
          <p:nvPr/>
        </p:nvSpPr>
        <p:spPr>
          <a:xfrm>
            <a:off x="971587" y="5410063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49" name="Text 24">
            <a:extLst>
              <a:ext uri="{FF2B5EF4-FFF2-40B4-BE49-F238E27FC236}">
                <a16:creationId xmlns:a16="http://schemas.microsoft.com/office/drawing/2014/main" id="{21DE0308-0DC5-50B8-16FE-EF491219752D}"/>
              </a:ext>
            </a:extLst>
          </p:cNvPr>
          <p:cNvSpPr/>
          <p:nvPr/>
        </p:nvSpPr>
        <p:spPr>
          <a:xfrm>
            <a:off x="4491559" y="3620073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51" name="Text 24">
            <a:extLst>
              <a:ext uri="{FF2B5EF4-FFF2-40B4-BE49-F238E27FC236}">
                <a16:creationId xmlns:a16="http://schemas.microsoft.com/office/drawing/2014/main" id="{AE5D9CAA-7E89-796F-1573-3B68AEE21964}"/>
              </a:ext>
            </a:extLst>
          </p:cNvPr>
          <p:cNvSpPr/>
          <p:nvPr/>
        </p:nvSpPr>
        <p:spPr>
          <a:xfrm>
            <a:off x="4491559" y="4057522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53" name="Text 24">
            <a:extLst>
              <a:ext uri="{FF2B5EF4-FFF2-40B4-BE49-F238E27FC236}">
                <a16:creationId xmlns:a16="http://schemas.microsoft.com/office/drawing/2014/main" id="{B1C5E55E-8D2D-8667-A3A6-8BE98931717E}"/>
              </a:ext>
            </a:extLst>
          </p:cNvPr>
          <p:cNvSpPr/>
          <p:nvPr/>
        </p:nvSpPr>
        <p:spPr>
          <a:xfrm>
            <a:off x="4491559" y="4518722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55" name="Text 24">
            <a:extLst>
              <a:ext uri="{FF2B5EF4-FFF2-40B4-BE49-F238E27FC236}">
                <a16:creationId xmlns:a16="http://schemas.microsoft.com/office/drawing/2014/main" id="{6B249A85-4CF3-0EAE-06EB-F55E211B3278}"/>
              </a:ext>
            </a:extLst>
          </p:cNvPr>
          <p:cNvSpPr/>
          <p:nvPr/>
        </p:nvSpPr>
        <p:spPr>
          <a:xfrm>
            <a:off x="4491559" y="4962348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7" name="Shape 36">
            <a:extLst>
              <a:ext uri="{FF2B5EF4-FFF2-40B4-BE49-F238E27FC236}">
                <a16:creationId xmlns:a16="http://schemas.microsoft.com/office/drawing/2014/main" id="{57DC2169-DC01-C6CA-B25A-D4F2C741BEBE}"/>
              </a:ext>
            </a:extLst>
          </p:cNvPr>
          <p:cNvSpPr/>
          <p:nvPr/>
        </p:nvSpPr>
        <p:spPr>
          <a:xfrm>
            <a:off x="959833" y="1777691"/>
            <a:ext cx="7413524" cy="475200"/>
          </a:xfrm>
          <a:prstGeom prst="roundRect">
            <a:avLst>
              <a:gd name="adj" fmla="val 5769"/>
            </a:avLst>
          </a:prstGeom>
          <a:solidFill>
            <a:schemeClr val="accent3">
              <a:lumMod val="50000"/>
            </a:schemeClr>
          </a:solidFill>
          <a:ln w="12700">
            <a:solidFill>
              <a:srgbClr val="102A43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endParaRPr lang="en-US" sz="1100" b="1" u="none" strike="noStrike">
              <a:solidFill>
                <a:srgbClr val="FFFFFF"/>
              </a:solidFill>
              <a:effectLst/>
              <a:uFillTx/>
            </a:endParaRPr>
          </a:p>
        </p:txBody>
      </p:sp>
      <p:sp>
        <p:nvSpPr>
          <p:cNvPr id="11" name="Text 37">
            <a:extLst>
              <a:ext uri="{FF2B5EF4-FFF2-40B4-BE49-F238E27FC236}">
                <a16:creationId xmlns:a16="http://schemas.microsoft.com/office/drawing/2014/main" id="{E4FE0ED7-0F2D-4C2D-42E4-F2F0B8F679D5}"/>
              </a:ext>
            </a:extLst>
          </p:cNvPr>
          <p:cNvSpPr/>
          <p:nvPr/>
        </p:nvSpPr>
        <p:spPr>
          <a:xfrm>
            <a:off x="728675" y="1923851"/>
            <a:ext cx="795492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rgbClr val="FFFFFF"/>
                </a:solidFill>
                <a:effectLst/>
                <a:uFillTx/>
              </a:rPr>
              <a:t>2023: lowest point in LJSE performance by many indicators</a:t>
            </a:r>
            <a:endParaRPr lang="en-US" sz="1100" b="1" u="none" strike="noStrike" dirty="0"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16" name="Text 34">
            <a:extLst>
              <a:ext uri="{FF2B5EF4-FFF2-40B4-BE49-F238E27FC236}">
                <a16:creationId xmlns:a16="http://schemas.microsoft.com/office/drawing/2014/main" id="{F445F316-4190-0D74-3D28-2EC1B0C6CF02}"/>
              </a:ext>
            </a:extLst>
          </p:cNvPr>
          <p:cNvSpPr/>
          <p:nvPr/>
        </p:nvSpPr>
        <p:spPr>
          <a:xfrm>
            <a:off x="5693361" y="5315892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20" name="Text 35">
            <a:extLst>
              <a:ext uri="{FF2B5EF4-FFF2-40B4-BE49-F238E27FC236}">
                <a16:creationId xmlns:a16="http://schemas.microsoft.com/office/drawing/2014/main" id="{00F8733A-014F-FB8E-D8CD-FE6AA2338FE3}"/>
              </a:ext>
            </a:extLst>
          </p:cNvPr>
          <p:cNvSpPr/>
          <p:nvPr/>
        </p:nvSpPr>
        <p:spPr>
          <a:xfrm>
            <a:off x="4905000" y="5361521"/>
            <a:ext cx="4754520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Improved visibility</a:t>
            </a:r>
          </a:p>
        </p:txBody>
      </p:sp>
      <p:sp>
        <p:nvSpPr>
          <p:cNvPr id="24" name="Text 24">
            <a:extLst>
              <a:ext uri="{FF2B5EF4-FFF2-40B4-BE49-F238E27FC236}">
                <a16:creationId xmlns:a16="http://schemas.microsoft.com/office/drawing/2014/main" id="{C98FA0B8-2365-358D-61D0-5B9D0A57646B}"/>
              </a:ext>
            </a:extLst>
          </p:cNvPr>
          <p:cNvSpPr/>
          <p:nvPr/>
        </p:nvSpPr>
        <p:spPr>
          <a:xfrm>
            <a:off x="4486641" y="5390052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28" name="Text 27">
            <a:extLst>
              <a:ext uri="{FF2B5EF4-FFF2-40B4-BE49-F238E27FC236}">
                <a16:creationId xmlns:a16="http://schemas.microsoft.com/office/drawing/2014/main" id="{EFABBABC-794F-B478-8E0B-C021199BB571}"/>
              </a:ext>
            </a:extLst>
          </p:cNvPr>
          <p:cNvSpPr/>
          <p:nvPr/>
        </p:nvSpPr>
        <p:spPr>
          <a:xfrm>
            <a:off x="1274775" y="5892111"/>
            <a:ext cx="2849579" cy="31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0" u="none" strike="noStrike" dirty="0">
                <a:effectLst/>
                <a:uFillTx/>
              </a:rPr>
              <a:t>Financial education (for investors and potential issuers))</a:t>
            </a:r>
          </a:p>
        </p:txBody>
      </p:sp>
      <p:sp>
        <p:nvSpPr>
          <p:cNvPr id="32" name="Text 26">
            <a:extLst>
              <a:ext uri="{FF2B5EF4-FFF2-40B4-BE49-F238E27FC236}">
                <a16:creationId xmlns:a16="http://schemas.microsoft.com/office/drawing/2014/main" id="{0471EEAF-89B5-8715-A533-8C94AD49A859}"/>
              </a:ext>
            </a:extLst>
          </p:cNvPr>
          <p:cNvSpPr/>
          <p:nvPr/>
        </p:nvSpPr>
        <p:spPr>
          <a:xfrm>
            <a:off x="966669" y="5916425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effectLst/>
                <a:uFillTx/>
              </a:rPr>
              <a:t>✓</a:t>
            </a: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36" name="Text 34">
            <a:extLst>
              <a:ext uri="{FF2B5EF4-FFF2-40B4-BE49-F238E27FC236}">
                <a16:creationId xmlns:a16="http://schemas.microsoft.com/office/drawing/2014/main" id="{18AC6234-5D15-25EA-6156-F7429A62AB2D}"/>
              </a:ext>
            </a:extLst>
          </p:cNvPr>
          <p:cNvSpPr/>
          <p:nvPr/>
        </p:nvSpPr>
        <p:spPr>
          <a:xfrm>
            <a:off x="5688443" y="5822254"/>
            <a:ext cx="2739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100" b="0" u="none" strike="noStrike" dirty="0">
              <a:effectLst/>
              <a:uFillTx/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8B20F9F8-252B-5DC7-78E6-E0C60775FBD7}"/>
              </a:ext>
            </a:extLst>
          </p:cNvPr>
          <p:cNvSpPr txBox="1">
            <a:spLocks/>
          </p:cNvSpPr>
          <p:nvPr/>
        </p:nvSpPr>
        <p:spPr>
          <a:xfrm>
            <a:off x="618972" y="718023"/>
            <a:ext cx="8095245" cy="669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en-GB" sz="3200" b="1" dirty="0">
                <a:latin typeface="+mn-lt"/>
                <a:ea typeface="Aptos Display"/>
              </a:rPr>
              <a:t>What can we do ourselves?</a:t>
            </a:r>
          </a:p>
        </p:txBody>
      </p:sp>
      <p:sp>
        <p:nvSpPr>
          <p:cNvPr id="2" name="Arrow: Curved Right 1">
            <a:extLst>
              <a:ext uri="{FF2B5EF4-FFF2-40B4-BE49-F238E27FC236}">
                <a16:creationId xmlns:a16="http://schemas.microsoft.com/office/drawing/2014/main" id="{048312AF-44A2-3CD6-FE74-20A95DD70B21}"/>
              </a:ext>
            </a:extLst>
          </p:cNvPr>
          <p:cNvSpPr/>
          <p:nvPr/>
        </p:nvSpPr>
        <p:spPr>
          <a:xfrm>
            <a:off x="577742" y="1923851"/>
            <a:ext cx="236297" cy="669072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>
              <a:solidFill>
                <a:schemeClr val="tx1"/>
              </a:solidFill>
            </a:endParaRPr>
          </a:p>
        </p:txBody>
      </p:sp>
      <p:sp>
        <p:nvSpPr>
          <p:cNvPr id="3" name="Arrow: Curved Left 2">
            <a:extLst>
              <a:ext uri="{FF2B5EF4-FFF2-40B4-BE49-F238E27FC236}">
                <a16:creationId xmlns:a16="http://schemas.microsoft.com/office/drawing/2014/main" id="{A785B708-58E7-0488-4893-CBEA0D8D4146}"/>
              </a:ext>
            </a:extLst>
          </p:cNvPr>
          <p:cNvSpPr/>
          <p:nvPr/>
        </p:nvSpPr>
        <p:spPr>
          <a:xfrm>
            <a:off x="8373357" y="2592923"/>
            <a:ext cx="299630" cy="659564"/>
          </a:xfrm>
          <a:prstGeom prst="curved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798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F4833-4B3C-9103-7BC7-5683A0F18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276E9438-81D8-FAA5-D43F-B33D321643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797814" y="6356351"/>
            <a:ext cx="20574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A617D7-127F-4AD3-A490-36E74F076616}" type="slidenum">
              <a:rPr lang="sl-SI" smtClean="0"/>
              <a:pPr>
                <a:spcAft>
                  <a:spcPts val="600"/>
                </a:spcAft>
              </a:pPr>
              <a:t>15</a:t>
            </a:fld>
            <a:endParaRPr lang="sl-SI"/>
          </a:p>
        </p:txBody>
      </p:sp>
      <p:sp>
        <p:nvSpPr>
          <p:cNvPr id="74" name="Text 37">
            <a:extLst>
              <a:ext uri="{FF2B5EF4-FFF2-40B4-BE49-F238E27FC236}">
                <a16:creationId xmlns:a16="http://schemas.microsoft.com/office/drawing/2014/main" id="{78E5A879-018E-3E1C-5492-FEAF566E541B}"/>
              </a:ext>
            </a:extLst>
          </p:cNvPr>
          <p:cNvSpPr/>
          <p:nvPr/>
        </p:nvSpPr>
        <p:spPr>
          <a:xfrm>
            <a:off x="671182" y="1559158"/>
            <a:ext cx="7954920" cy="209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100" b="1" u="none" strike="noStrike" dirty="0">
                <a:solidFill>
                  <a:schemeClr val="bg1"/>
                </a:solidFill>
                <a:effectLst/>
                <a:uFillTx/>
              </a:rPr>
              <a:t>2023: lowest point in LJSE business performance by many indicators</a:t>
            </a:r>
            <a:endParaRPr lang="en-US" sz="1100" b="0" u="none" strike="noStrike" dirty="0">
              <a:solidFill>
                <a:schemeClr val="bg1"/>
              </a:solidFill>
              <a:effectLst/>
              <a:uFillTx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A7F6EFF-E32C-5AC6-F935-DBB3B1EF26EC}"/>
              </a:ext>
            </a:extLst>
          </p:cNvPr>
          <p:cNvGrpSpPr/>
          <p:nvPr/>
        </p:nvGrpSpPr>
        <p:grpSpPr>
          <a:xfrm>
            <a:off x="565749" y="3732049"/>
            <a:ext cx="3484401" cy="2713828"/>
            <a:chOff x="5179550" y="4176674"/>
            <a:chExt cx="3136314" cy="236223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CA26BF5-1D26-F33C-A737-674CC3987F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79550" y="4176674"/>
              <a:ext cx="3136314" cy="2362239"/>
            </a:xfrm>
            <a:prstGeom prst="rect">
              <a:avLst/>
            </a:prstGeom>
          </p:spPr>
        </p:pic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D9E12813-81D4-36FB-9155-73DB997DAA53}"/>
                </a:ext>
              </a:extLst>
            </p:cNvPr>
            <p:cNvSpPr/>
            <p:nvPr/>
          </p:nvSpPr>
          <p:spPr>
            <a:xfrm>
              <a:off x="5983292" y="4213289"/>
              <a:ext cx="1369364" cy="2209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C883517-7248-300C-618B-89A62BB19CBC}"/>
                </a:ext>
              </a:extLst>
            </p:cNvPr>
            <p:cNvSpPr txBox="1"/>
            <p:nvPr/>
          </p:nvSpPr>
          <p:spPr>
            <a:xfrm>
              <a:off x="5997899" y="4240701"/>
              <a:ext cx="181187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" b="1" dirty="0"/>
                <a:t>Number of exchange members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0A5214BD-4F9C-4C53-6C98-0541E8E97531}"/>
                </a:ext>
              </a:extLst>
            </p:cNvPr>
            <p:cNvSpPr/>
            <p:nvPr/>
          </p:nvSpPr>
          <p:spPr>
            <a:xfrm>
              <a:off x="7642908" y="6410288"/>
              <a:ext cx="166865" cy="86325"/>
            </a:xfrm>
            <a:prstGeom prst="roundRect">
              <a:avLst/>
            </a:prstGeom>
            <a:noFill/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I"/>
            </a:p>
          </p:txBody>
        </p:sp>
      </p:grpSp>
      <p:graphicFrame>
        <p:nvGraphicFramePr>
          <p:cNvPr id="2" name="Grafikon 1">
            <a:extLst>
              <a:ext uri="{FF2B5EF4-FFF2-40B4-BE49-F238E27FC236}">
                <a16:creationId xmlns:a16="http://schemas.microsoft.com/office/drawing/2014/main" id="{BFF19152-9BDC-02D1-81A9-039FA90CD2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7149519"/>
              </p:ext>
            </p:extLst>
          </p:nvPr>
        </p:nvGraphicFramePr>
        <p:xfrm>
          <a:off x="748020" y="1366447"/>
          <a:ext cx="7567844" cy="2153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0B999EAC-A8F9-26C0-ABE2-47489DAC01A4}"/>
              </a:ext>
            </a:extLst>
          </p:cNvPr>
          <p:cNvSpPr txBox="1"/>
          <p:nvPr/>
        </p:nvSpPr>
        <p:spPr>
          <a:xfrm>
            <a:off x="5813641" y="2185358"/>
            <a:ext cx="24642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Number of shares and account holders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42DD881-6E33-4D2D-F721-4EC25FAA7098}"/>
              </a:ext>
            </a:extLst>
          </p:cNvPr>
          <p:cNvSpPr/>
          <p:nvPr/>
        </p:nvSpPr>
        <p:spPr>
          <a:xfrm>
            <a:off x="6644632" y="3015544"/>
            <a:ext cx="265972" cy="143169"/>
          </a:xfrm>
          <a:prstGeom prst="roundRect">
            <a:avLst/>
          </a:prstGeom>
          <a:noFill/>
          <a:ln w="190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5D66102-BD5A-451D-1BC5-ED562B1F0410}"/>
              </a:ext>
            </a:extLst>
          </p:cNvPr>
          <p:cNvGrpSpPr/>
          <p:nvPr/>
        </p:nvGrpSpPr>
        <p:grpSpPr>
          <a:xfrm>
            <a:off x="4103179" y="3562955"/>
            <a:ext cx="4752035" cy="3063836"/>
            <a:chOff x="748020" y="3941796"/>
            <a:chExt cx="4340088" cy="2779680"/>
          </a:xfrm>
        </p:grpSpPr>
        <p:grpSp>
          <p:nvGrpSpPr>
            <p:cNvPr id="4" name="Skupina 3">
              <a:extLst>
                <a:ext uri="{FF2B5EF4-FFF2-40B4-BE49-F238E27FC236}">
                  <a16:creationId xmlns:a16="http://schemas.microsoft.com/office/drawing/2014/main" id="{E61040A3-9B7B-A225-70EB-9123DD8F1089}"/>
                </a:ext>
              </a:extLst>
            </p:cNvPr>
            <p:cNvGrpSpPr/>
            <p:nvPr/>
          </p:nvGrpSpPr>
          <p:grpSpPr>
            <a:xfrm>
              <a:off x="748020" y="3941796"/>
              <a:ext cx="4340088" cy="2779680"/>
              <a:chOff x="1033310" y="3941796"/>
              <a:chExt cx="3643421" cy="2208322"/>
            </a:xfrm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25E1CF8C-A16F-4D39-0940-3D880025482A}"/>
                  </a:ext>
                </a:extLst>
              </p:cNvPr>
              <p:cNvSpPr/>
              <p:nvPr/>
            </p:nvSpPr>
            <p:spPr>
              <a:xfrm>
                <a:off x="2323475" y="3941796"/>
                <a:ext cx="2353256" cy="2205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6C690230-4416-EFEA-2F8A-63FFE0C6BE14}"/>
                  </a:ext>
                </a:extLst>
              </p:cNvPr>
              <p:cNvGrpSpPr/>
              <p:nvPr/>
            </p:nvGrpSpPr>
            <p:grpSpPr>
              <a:xfrm>
                <a:off x="1033310" y="3994112"/>
                <a:ext cx="3466248" cy="2156006"/>
                <a:chOff x="1009809" y="4624004"/>
                <a:chExt cx="3466248" cy="2156006"/>
              </a:xfrm>
            </p:grpSpPr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ADAA2FE0-3114-0F0D-65CC-FE5C5CB8DC2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009809" y="4624004"/>
                  <a:ext cx="3466248" cy="2156006"/>
                </a:xfrm>
                <a:prstGeom prst="rect">
                  <a:avLst/>
                </a:prstGeom>
              </p:spPr>
            </p:pic>
            <p:sp>
              <p:nvSpPr>
                <p:cNvPr id="99" name="Rectangle 98">
                  <a:extLst>
                    <a:ext uri="{FF2B5EF4-FFF2-40B4-BE49-F238E27FC236}">
                      <a16:creationId xmlns:a16="http://schemas.microsoft.com/office/drawing/2014/main" id="{85B377A6-B83A-462E-134E-9CBD2C87C9E6}"/>
                    </a:ext>
                  </a:extLst>
                </p:cNvPr>
                <p:cNvSpPr/>
                <p:nvPr/>
              </p:nvSpPr>
              <p:spPr>
                <a:xfrm>
                  <a:off x="1348214" y="4863221"/>
                  <a:ext cx="2220896" cy="25391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Rectangle: Rounded Corners 13">
                  <a:extLst>
                    <a:ext uri="{FF2B5EF4-FFF2-40B4-BE49-F238E27FC236}">
                      <a16:creationId xmlns:a16="http://schemas.microsoft.com/office/drawing/2014/main" id="{104B37B5-0541-4501-DB09-29966CF94C3F}"/>
                    </a:ext>
                  </a:extLst>
                </p:cNvPr>
                <p:cNvSpPr/>
                <p:nvPr/>
              </p:nvSpPr>
              <p:spPr>
                <a:xfrm>
                  <a:off x="2894041" y="6395679"/>
                  <a:ext cx="370269" cy="209151"/>
                </a:xfrm>
                <a:prstGeom prst="roundRect">
                  <a:avLst/>
                </a:prstGeom>
                <a:noFill/>
                <a:ln w="1905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SI"/>
                </a:p>
              </p:txBody>
            </p:sp>
            <p:sp>
              <p:nvSpPr>
                <p:cNvPr id="105" name="TextBox 104">
                  <a:extLst>
                    <a:ext uri="{FF2B5EF4-FFF2-40B4-BE49-F238E27FC236}">
                      <a16:creationId xmlns:a16="http://schemas.microsoft.com/office/drawing/2014/main" id="{53093E35-E6D2-491C-52DD-C580055CFC48}"/>
                    </a:ext>
                  </a:extLst>
                </p:cNvPr>
                <p:cNvSpPr txBox="1"/>
                <p:nvPr/>
              </p:nvSpPr>
              <p:spPr>
                <a:xfrm>
                  <a:off x="1220648" y="4863220"/>
                  <a:ext cx="2817847" cy="2539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050" b="1" dirty="0">
                      <a:solidFill>
                        <a:srgbClr val="003399"/>
                      </a:solidFill>
                    </a:rPr>
                    <a:t>Operating revenue (EUR million)</a:t>
                  </a:r>
                </a:p>
              </p:txBody>
            </p:sp>
          </p:grpSp>
        </p:grpSp>
        <p:sp>
          <p:nvSpPr>
            <p:cNvPr id="7" name="TextBox 92">
              <a:extLst>
                <a:ext uri="{FF2B5EF4-FFF2-40B4-BE49-F238E27FC236}">
                  <a16:creationId xmlns:a16="http://schemas.microsoft.com/office/drawing/2014/main" id="{082D45BC-51BA-4D55-3C51-C8401510D075}"/>
                </a:ext>
              </a:extLst>
            </p:cNvPr>
            <p:cNvSpPr txBox="1"/>
            <p:nvPr/>
          </p:nvSpPr>
          <p:spPr>
            <a:xfrm>
              <a:off x="3833498" y="6215450"/>
              <a:ext cx="806702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sl-SI" sz="1400" dirty="0"/>
                <a:t>2025</a:t>
              </a:r>
              <a:endParaRPr lang="en-GB" sz="1400" dirty="0"/>
            </a:p>
          </p:txBody>
        </p:sp>
      </p:grpSp>
      <p:sp>
        <p:nvSpPr>
          <p:cNvPr id="11" name="Title 5">
            <a:extLst>
              <a:ext uri="{FF2B5EF4-FFF2-40B4-BE49-F238E27FC236}">
                <a16:creationId xmlns:a16="http://schemas.microsoft.com/office/drawing/2014/main" id="{7C043FCE-DD29-E508-0467-CBB5C2374751}"/>
              </a:ext>
            </a:extLst>
          </p:cNvPr>
          <p:cNvSpPr txBox="1">
            <a:spLocks/>
          </p:cNvSpPr>
          <p:nvPr/>
        </p:nvSpPr>
        <p:spPr>
          <a:xfrm>
            <a:off x="829434" y="654622"/>
            <a:ext cx="8095245" cy="669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sl-SI" sz="3200" b="1" dirty="0" err="1">
                <a:latin typeface="+mn-lt"/>
                <a:ea typeface="Aptos Display"/>
              </a:rPr>
              <a:t>Results</a:t>
            </a:r>
            <a:r>
              <a:rPr lang="sl-SI" sz="3200" b="1" dirty="0">
                <a:latin typeface="+mn-lt"/>
                <a:ea typeface="Aptos Display"/>
              </a:rPr>
              <a:t>?</a:t>
            </a:r>
            <a:endParaRPr lang="en-GB" sz="3200" b="1" dirty="0">
              <a:latin typeface="+mn-lt"/>
              <a:ea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842475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1C1D6-DB66-474B-8994-FEEA9A691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541479"/>
            <a:ext cx="7886700" cy="583240"/>
          </a:xfrm>
        </p:spPr>
        <p:txBody>
          <a:bodyPr/>
          <a:lstStyle/>
          <a:p>
            <a:r>
              <a:rPr lang="en-US" b="1" dirty="0"/>
              <a:t>Sweden proves it.</a:t>
            </a:r>
            <a:br>
              <a:rPr lang="en-US" dirty="0"/>
            </a:b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617D7-127F-4AD3-A490-36E74F076616}" type="slidenum">
              <a:rPr lang="sl-SI" smtClean="0"/>
              <a:pPr/>
              <a:t>16</a:t>
            </a:fld>
            <a:endParaRPr lang="sl-SI" dirty="0"/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9575C335-CE3B-A952-DB1E-13FC94283714}"/>
              </a:ext>
            </a:extLst>
          </p:cNvPr>
          <p:cNvSpPr/>
          <p:nvPr/>
        </p:nvSpPr>
        <p:spPr>
          <a:xfrm>
            <a:off x="2137410" y="3277970"/>
            <a:ext cx="5349240" cy="360"/>
          </a:xfrm>
          <a:prstGeom prst="line">
            <a:avLst/>
          </a:prstGeom>
          <a:ln w="12700">
            <a:solidFill>
              <a:srgbClr val="63809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-44640" rIns="90000" bIns="-44640" anchor="t" anchorCtr="1">
            <a:noAutofit/>
          </a:bodyPr>
          <a:lstStyle/>
          <a:p>
            <a:endParaRPr lang="en-US" sz="18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7BE17D-433E-3EE5-4533-1F78FC0DC21C}"/>
              </a:ext>
            </a:extLst>
          </p:cNvPr>
          <p:cNvSpPr txBox="1"/>
          <p:nvPr/>
        </p:nvSpPr>
        <p:spPr>
          <a:xfrm>
            <a:off x="2330821" y="3579671"/>
            <a:ext cx="4962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0" algn="l"/>
              </a:tabLst>
            </a:pPr>
            <a:r>
              <a:rPr lang="en-US" dirty="0"/>
              <a:t>The question is not whether we have the tools.</a:t>
            </a:r>
          </a:p>
          <a:p>
            <a:pPr algn="ctr">
              <a:tabLst>
                <a:tab pos="0" algn="l"/>
              </a:tabLst>
            </a:pPr>
            <a:r>
              <a:rPr lang="en-US" dirty="0"/>
              <a:t>It is whether we put them to work efficiently.</a:t>
            </a:r>
          </a:p>
        </p:txBody>
      </p:sp>
    </p:spTree>
    <p:extLst>
      <p:ext uri="{BB962C8B-B14F-4D97-AF65-F5344CB8AC3E}">
        <p14:creationId xmlns:p14="http://schemas.microsoft.com/office/powerpoint/2010/main" val="2679315381"/>
      </p:ext>
    </p:extLst>
  </p:cSld>
  <p:clrMapOvr>
    <a:masterClrMapping/>
  </p:clrMapOvr>
</p:sld>
</file>

<file path=ppt/theme/theme1.xml><?xml version="1.0" encoding="utf-8"?>
<a:theme xmlns:a="http://schemas.openxmlformats.org/drawingml/2006/main" name="Vsebinska stran">
  <a:themeElements>
    <a:clrScheme name="LJSE 1">
      <a:dk1>
        <a:sysClr val="windowText" lastClr="000000"/>
      </a:dk1>
      <a:lt1>
        <a:srgbClr val="FFFFFF"/>
      </a:lt1>
      <a:dk2>
        <a:srgbClr val="585858"/>
      </a:dk2>
      <a:lt2>
        <a:srgbClr val="D9D9D9"/>
      </a:lt2>
      <a:accent1>
        <a:srgbClr val="777C82"/>
      </a:accent1>
      <a:accent2>
        <a:srgbClr val="024DA1"/>
      </a:accent2>
      <a:accent3>
        <a:srgbClr val="B5D4E9"/>
      </a:accent3>
      <a:accent4>
        <a:srgbClr val="0096D2"/>
      </a:accent4>
      <a:accent5>
        <a:srgbClr val="17016E"/>
      </a:accent5>
      <a:accent6>
        <a:srgbClr val="3F3F3F"/>
      </a:accent6>
      <a:hlink>
        <a:srgbClr val="0070C0"/>
      </a:hlink>
      <a:folHlink>
        <a:srgbClr val="0070C0"/>
      </a:folHlink>
    </a:clrScheme>
    <a:fontScheme name="Tahoma LJS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jse_template_barvni.pptx" id="{978FA117-2A78-4647-9A0E-F700401E7C59}" vid="{470AC3CC-6346-47F0-879E-CCDE5AA4A189}"/>
    </a:ext>
  </a:ext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6FB313A054B943B3B5315987B303B5" ma:contentTypeVersion="20" ma:contentTypeDescription="Create a new document." ma:contentTypeScope="" ma:versionID="d189a99475f1f1f6dfd62250ac475b86">
  <xsd:schema xmlns:xsd="http://www.w3.org/2001/XMLSchema" xmlns:xs="http://www.w3.org/2001/XMLSchema" xmlns:p="http://schemas.microsoft.com/office/2006/metadata/properties" xmlns:ns2="6b80abd7-2b1d-4743-8455-21c52affcc27" xmlns:ns3="168aaedd-d79b-47ec-a54c-d4b731b07b60" targetNamespace="http://schemas.microsoft.com/office/2006/metadata/properties" ma:root="true" ma:fieldsID="847d461b801d9bc7a29edf181497a631" ns2:_="" ns3:_="">
    <xsd:import namespace="6b80abd7-2b1d-4743-8455-21c52affcc27"/>
    <xsd:import namespace="168aaedd-d79b-47ec-a54c-d4b731b07b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80abd7-2b1d-4743-8455-21c52affcc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Oznake slike" ma:readOnly="false" ma:fieldId="{5cf76f15-5ced-4ddc-b409-7134ff3c332f}" ma:taxonomyMulti="true" ma:sspId="92baec06-229a-4778-bbf8-f80286c05cb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aaedd-d79b-47ec-a54c-d4b731b07b6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V skupni rabi z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V skupni rabi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32cfc8b-9f55-412a-856d-15270d2cec2c}" ma:internalName="TaxCatchAll" ma:readOnly="false" ma:showField="CatchAllDat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vsebin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b80abd7-2b1d-4743-8455-21c52affcc27">
      <Terms xmlns="http://schemas.microsoft.com/office/infopath/2007/PartnerControls"/>
    </lcf76f155ced4ddcb4097134ff3c332f>
    <TaxCatchAll xmlns="168aaedd-d79b-47ec-a54c-d4b731b07b60" xsi:nil="true"/>
  </documentManagement>
</p:properties>
</file>

<file path=customXml/itemProps1.xml><?xml version="1.0" encoding="utf-8"?>
<ds:datastoreItem xmlns:ds="http://schemas.openxmlformats.org/officeDocument/2006/customXml" ds:itemID="{80464EAC-E3FB-4B61-BADB-CF40882984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D5DC214-64CC-4FFA-963E-923D308B6F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80abd7-2b1d-4743-8455-21c52affcc27"/>
    <ds:schemaRef ds:uri="168aaedd-d79b-47ec-a54c-d4b731b07b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A491170-4768-4809-948B-40A87B2B1BFF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6b80abd7-2b1d-4743-8455-21c52affcc27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168aaedd-d79b-47ec-a54c-d4b731b07b60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ljse_template_barvni</Template>
  <TotalTime>3221</TotalTime>
  <Words>729</Words>
  <Application>Microsoft Office PowerPoint</Application>
  <PresentationFormat>On-screen Show (4:3)</PresentationFormat>
  <Paragraphs>140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Segoe UI Symbol</vt:lpstr>
      <vt:lpstr>Tahoma</vt:lpstr>
      <vt:lpstr>Vsebinska stran</vt:lpstr>
      <vt:lpstr>Individual Investment Accounts: Can They Transform a Capital Market?</vt:lpstr>
      <vt:lpstr>Why capital markets matter? </vt:lpstr>
      <vt:lpstr>Can banks and public financing solve the gap? </vt:lpstr>
      <vt:lpstr>Unpredictable cash flow and risky projects</vt:lpstr>
      <vt:lpstr>Europe finally recognizing the importance of capital markets</vt:lpstr>
      <vt:lpstr>Slovenia also (finally) recognised the problem </vt:lpstr>
      <vt:lpstr>The Capital Market Development Strategy</vt:lpstr>
      <vt:lpstr>What are individual investment accounts (INR)?</vt:lpstr>
      <vt:lpstr>Example of returns over 15 and 20 years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Sweden proves it.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Lara Ilić</dc:creator>
  <cp:lastModifiedBy>Marko Bombač</cp:lastModifiedBy>
  <cp:revision>34</cp:revision>
  <dcterms:created xsi:type="dcterms:W3CDTF">2026-09-16T11:45:45Z</dcterms:created>
  <dcterms:modified xsi:type="dcterms:W3CDTF">2026-09-20T19:23:56Z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0x010100D36FB313A054B943B3B5315987B303B5</vt:lpwstr>
  </property>
  <property fmtid="{D5CDD505-2E9C-101B-9397-08002B2CF9AE}" pid="3" name="Order">
    <vt:r8>7567600</vt:r8>
  </property>
  <property fmtid="{D5CDD505-2E9C-101B-9397-08002B2CF9AE}" pid="4" name="MediaServiceImageTags">
    <vt:lpwstr/>
  </property>
</Properties>
</file>